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26.xml" ContentType="application/vnd.openxmlformats-officedocument.presentationml.notesSlide+xml"/>
  <Override PartName="/ppt/tags/tag30.xml" ContentType="application/vnd.openxmlformats-officedocument.presentationml.tags+xml"/>
  <Override PartName="/ppt/notesSlides/notesSlide27.xml" ContentType="application/vnd.openxmlformats-officedocument.presentationml.notesSlide+xml"/>
  <Override PartName="/ppt/tags/tag31.xml" ContentType="application/vnd.openxmlformats-officedocument.presentationml.tags+xml"/>
  <Override PartName="/ppt/notesSlides/notesSlide28.xml" ContentType="application/vnd.openxmlformats-officedocument.presentationml.notesSlide+xml"/>
  <Override PartName="/ppt/tags/tag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.xml" ContentType="application/vnd.openxmlformats-officedocument.presentationml.tags+xml"/>
  <Override PartName="/ppt/notesSlides/notesSlide30.xml" ContentType="application/vnd.openxmlformats-officedocument.presentationml.notesSlide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33.xml" ContentType="application/vnd.openxmlformats-officedocument.presentationml.notesSlide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tags/tag40.xml" ContentType="application/vnd.openxmlformats-officedocument.presentationml.tags+xml"/>
  <Override PartName="/ppt/notesSlides/notesSlide37.xml" ContentType="application/vnd.openxmlformats-officedocument.presentationml.notesSlide+xml"/>
  <Override PartName="/ppt/tags/tag41.xml" ContentType="application/vnd.openxmlformats-officedocument.presentationml.tags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89"/>
  </p:notesMasterIdLst>
  <p:sldIdLst>
    <p:sldId id="256" r:id="rId2"/>
    <p:sldId id="310" r:id="rId3"/>
    <p:sldId id="257" r:id="rId4"/>
    <p:sldId id="258" r:id="rId5"/>
    <p:sldId id="259" r:id="rId6"/>
    <p:sldId id="260" r:id="rId7"/>
    <p:sldId id="263" r:id="rId8"/>
    <p:sldId id="261" r:id="rId9"/>
    <p:sldId id="264" r:id="rId10"/>
    <p:sldId id="269" r:id="rId11"/>
    <p:sldId id="270" r:id="rId12"/>
    <p:sldId id="266" r:id="rId13"/>
    <p:sldId id="271" r:id="rId14"/>
    <p:sldId id="267" r:id="rId15"/>
    <p:sldId id="272" r:id="rId16"/>
    <p:sldId id="277" r:id="rId17"/>
    <p:sldId id="278" r:id="rId18"/>
    <p:sldId id="276" r:id="rId19"/>
    <p:sldId id="279" r:id="rId20"/>
    <p:sldId id="275" r:id="rId21"/>
    <p:sldId id="280" r:id="rId22"/>
    <p:sldId id="282" r:id="rId23"/>
    <p:sldId id="286" r:id="rId24"/>
    <p:sldId id="284" r:id="rId25"/>
    <p:sldId id="287" r:id="rId26"/>
    <p:sldId id="285" r:id="rId27"/>
    <p:sldId id="288" r:id="rId28"/>
    <p:sldId id="291" r:id="rId29"/>
    <p:sldId id="294" r:id="rId30"/>
    <p:sldId id="292" r:id="rId31"/>
    <p:sldId id="295" r:id="rId32"/>
    <p:sldId id="293" r:id="rId33"/>
    <p:sldId id="296" r:id="rId34"/>
    <p:sldId id="298" r:id="rId35"/>
    <p:sldId id="297" r:id="rId36"/>
    <p:sldId id="299" r:id="rId37"/>
    <p:sldId id="300" r:id="rId38"/>
    <p:sldId id="301" r:id="rId39"/>
    <p:sldId id="302" r:id="rId40"/>
    <p:sldId id="306" r:id="rId41"/>
    <p:sldId id="307" r:id="rId42"/>
    <p:sldId id="303" r:id="rId43"/>
    <p:sldId id="304" r:id="rId44"/>
    <p:sldId id="305" r:id="rId45"/>
    <p:sldId id="308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</p:sldIdLst>
  <p:sldSz cx="12192000" cy="6858000"/>
  <p:notesSz cx="6858000" cy="9144000"/>
  <p:custDataLst>
    <p:tags r:id="rId9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6335" autoAdjust="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1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06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0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08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4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43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63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90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4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50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7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35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4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17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9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2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1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2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4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3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пн 28.11.22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9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2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slide" Target="slide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slide" Target="slide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slide" Target="slide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5" Type="http://schemas.openxmlformats.org/officeDocument/2006/relationships/slide" Target="slide2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slide" Target="slide2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slide" Target="slide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slide" Target="slide29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8.xml"/><Relationship Id="rId18" Type="http://schemas.openxmlformats.org/officeDocument/2006/relationships/slide" Target="slide28.xml"/><Relationship Id="rId26" Type="http://schemas.openxmlformats.org/officeDocument/2006/relationships/slide" Target="slide44.xml"/><Relationship Id="rId39" Type="http://schemas.openxmlformats.org/officeDocument/2006/relationships/slide" Target="slide70.xml"/><Relationship Id="rId3" Type="http://schemas.openxmlformats.org/officeDocument/2006/relationships/audio" Target="../media/media1.mp3"/><Relationship Id="rId21" Type="http://schemas.openxmlformats.org/officeDocument/2006/relationships/slide" Target="slide34.xml"/><Relationship Id="rId34" Type="http://schemas.openxmlformats.org/officeDocument/2006/relationships/slide" Target="slide60.xml"/><Relationship Id="rId42" Type="http://schemas.openxmlformats.org/officeDocument/2006/relationships/slide" Target="slide76.xml"/><Relationship Id="rId47" Type="http://schemas.openxmlformats.org/officeDocument/2006/relationships/slide" Target="slide86.xml"/><Relationship Id="rId7" Type="http://schemas.openxmlformats.org/officeDocument/2006/relationships/slide" Target="slide6.xml"/><Relationship Id="rId12" Type="http://schemas.openxmlformats.org/officeDocument/2006/relationships/slide" Target="slide16.xml"/><Relationship Id="rId17" Type="http://schemas.openxmlformats.org/officeDocument/2006/relationships/slide" Target="slide26.xml"/><Relationship Id="rId25" Type="http://schemas.openxmlformats.org/officeDocument/2006/relationships/slide" Target="slide42.xml"/><Relationship Id="rId33" Type="http://schemas.openxmlformats.org/officeDocument/2006/relationships/slide" Target="slide58.xml"/><Relationship Id="rId38" Type="http://schemas.openxmlformats.org/officeDocument/2006/relationships/slide" Target="slide68.xml"/><Relationship Id="rId46" Type="http://schemas.openxmlformats.org/officeDocument/2006/relationships/slide" Target="slide84.xml"/><Relationship Id="rId2" Type="http://schemas.microsoft.com/office/2007/relationships/media" Target="../media/media1.mp3"/><Relationship Id="rId16" Type="http://schemas.openxmlformats.org/officeDocument/2006/relationships/slide" Target="slide24.xml"/><Relationship Id="rId20" Type="http://schemas.openxmlformats.org/officeDocument/2006/relationships/slide" Target="slide32.xml"/><Relationship Id="rId29" Type="http://schemas.openxmlformats.org/officeDocument/2006/relationships/slide" Target="slide50.xml"/><Relationship Id="rId41" Type="http://schemas.openxmlformats.org/officeDocument/2006/relationships/slide" Target="slide74.xml"/><Relationship Id="rId1" Type="http://schemas.openxmlformats.org/officeDocument/2006/relationships/tags" Target="../tags/tag6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24" Type="http://schemas.openxmlformats.org/officeDocument/2006/relationships/slide" Target="slide40.xml"/><Relationship Id="rId32" Type="http://schemas.openxmlformats.org/officeDocument/2006/relationships/slide" Target="slide56.xml"/><Relationship Id="rId37" Type="http://schemas.openxmlformats.org/officeDocument/2006/relationships/slide" Target="slide66.xml"/><Relationship Id="rId40" Type="http://schemas.openxmlformats.org/officeDocument/2006/relationships/slide" Target="slide72.xml"/><Relationship Id="rId45" Type="http://schemas.openxmlformats.org/officeDocument/2006/relationships/slide" Target="slide82.xml"/><Relationship Id="rId5" Type="http://schemas.openxmlformats.org/officeDocument/2006/relationships/notesSlide" Target="../notesSlides/notesSlide3.xml"/><Relationship Id="rId15" Type="http://schemas.openxmlformats.org/officeDocument/2006/relationships/slide" Target="slide22.xml"/><Relationship Id="rId23" Type="http://schemas.openxmlformats.org/officeDocument/2006/relationships/slide" Target="slide38.xml"/><Relationship Id="rId28" Type="http://schemas.openxmlformats.org/officeDocument/2006/relationships/slide" Target="slide48.xml"/><Relationship Id="rId36" Type="http://schemas.openxmlformats.org/officeDocument/2006/relationships/slide" Target="slide64.xml"/><Relationship Id="rId10" Type="http://schemas.openxmlformats.org/officeDocument/2006/relationships/slide" Target="slide12.xml"/><Relationship Id="rId19" Type="http://schemas.openxmlformats.org/officeDocument/2006/relationships/slide" Target="slide30.xml"/><Relationship Id="rId31" Type="http://schemas.openxmlformats.org/officeDocument/2006/relationships/slide" Target="slide54.xml"/><Relationship Id="rId44" Type="http://schemas.openxmlformats.org/officeDocument/2006/relationships/slide" Target="slide80.xml"/><Relationship Id="rId4" Type="http://schemas.openxmlformats.org/officeDocument/2006/relationships/slideLayout" Target="../slideLayouts/slideLayout2.xml"/><Relationship Id="rId9" Type="http://schemas.openxmlformats.org/officeDocument/2006/relationships/slide" Target="slide10.xml"/><Relationship Id="rId14" Type="http://schemas.openxmlformats.org/officeDocument/2006/relationships/slide" Target="slide20.xml"/><Relationship Id="rId22" Type="http://schemas.openxmlformats.org/officeDocument/2006/relationships/slide" Target="slide36.xml"/><Relationship Id="rId27" Type="http://schemas.openxmlformats.org/officeDocument/2006/relationships/slide" Target="slide46.xml"/><Relationship Id="rId30" Type="http://schemas.openxmlformats.org/officeDocument/2006/relationships/slide" Target="slide52.xml"/><Relationship Id="rId35" Type="http://schemas.openxmlformats.org/officeDocument/2006/relationships/slide" Target="slide62.xml"/><Relationship Id="rId43" Type="http://schemas.openxmlformats.org/officeDocument/2006/relationships/slide" Target="slide78.xml"/><Relationship Id="rId48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slide" Target="slide3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6" Type="http://schemas.openxmlformats.org/officeDocument/2006/relationships/slide" Target="slide39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slide" Target="slide41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6" Type="http://schemas.openxmlformats.org/officeDocument/2006/relationships/slide" Target="slide43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6" Type="http://schemas.openxmlformats.org/officeDocument/2006/relationships/slide" Target="slide45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slide" Target="slide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7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7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8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436728" y="1941555"/>
            <a:ext cx="11755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</a:rPr>
              <a:t>Назовите крепость, куда в 862 г. сел княжить призванный на Русь Рюрик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ea typeface="+mn-ea"/>
              </a:rPr>
              <a:t>Ладога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1502276" y="2598003"/>
            <a:ext cx="9470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</a:rPr>
              <a:t>Вепсы, </a:t>
            </a:r>
            <a:r>
              <a:rPr lang="ru-RU" sz="4800" dirty="0" err="1">
                <a:latin typeface="Times New Roman" panose="02020603050405020304" pitchFamily="18" charset="0"/>
              </a:rPr>
              <a:t>водь</a:t>
            </a:r>
            <a:r>
              <a:rPr lang="ru-RU" sz="4800" dirty="0">
                <a:latin typeface="Times New Roman" panose="02020603050405020304" pitchFamily="18" charset="0"/>
              </a:rPr>
              <a:t> и </a:t>
            </a:r>
            <a:r>
              <a:rPr lang="ru-RU" sz="4800" dirty="0" err="1">
                <a:latin typeface="Times New Roman" panose="02020603050405020304" pitchFamily="18" charset="0"/>
              </a:rPr>
              <a:t>ижора</a:t>
            </a:r>
            <a:r>
              <a:rPr lang="ru-RU" sz="4800" dirty="0">
                <a:latin typeface="Times New Roman" panose="02020603050405020304" pitchFamily="18" charset="0"/>
              </a:rPr>
              <a:t> – это...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6179" y="1446045"/>
            <a:ext cx="10759642" cy="256803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ea typeface="+mn-ea"/>
              </a:rPr>
              <a:t>Финно-угорские народы, которые населяли территорию современной Ленинградской области до прихода славян</a:t>
            </a:r>
            <a:endParaRPr lang="ru-RU" sz="16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5" y="605141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320217" y="6254650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F66C58-4162-4668-8D46-5CDBB1EABF53}"/>
              </a:ext>
            </a:extLst>
          </p:cNvPr>
          <p:cNvSpPr txBox="1"/>
          <p:nvPr/>
        </p:nvSpPr>
        <p:spPr>
          <a:xfrm>
            <a:off x="1" y="1976483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</a:rPr>
              <a:t>Как шведы называли территорию современной Ленинградской области?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348973-D784-4E21-9804-BDCFC0FF3E0C}"/>
              </a:ext>
            </a:extLst>
          </p:cNvPr>
          <p:cNvSpPr txBox="1"/>
          <p:nvPr/>
        </p:nvSpPr>
        <p:spPr>
          <a:xfrm>
            <a:off x="561358" y="2105561"/>
            <a:ext cx="11068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err="1">
                <a:latin typeface="Times New Roman" panose="02020603050405020304" pitchFamily="18" charset="0"/>
                <a:cs typeface="+mj-cs"/>
              </a:rPr>
              <a:t>Ингрия</a:t>
            </a:r>
            <a:r>
              <a:rPr lang="ru-RU" sz="4000" b="1" cap="all" dirty="0">
                <a:latin typeface="Times New Roman" panose="02020603050405020304" pitchFamily="18" charset="0"/>
                <a:cs typeface="+mj-cs"/>
              </a:rPr>
              <a:t> (Ингерманландия)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5B3040-AE8C-4DC9-9E14-F52C0648F41D}"/>
              </a:ext>
            </a:extLst>
          </p:cNvPr>
          <p:cNvSpPr txBox="1"/>
          <p:nvPr/>
        </p:nvSpPr>
        <p:spPr>
          <a:xfrm>
            <a:off x="887105" y="2060390"/>
            <a:ext cx="10467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Сколько рек впадает в Ладожское озеро и сколько вытекает из него?</a:t>
            </a:r>
            <a:endParaRPr lang="ru-R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6F44BC-B5B4-42F3-A4BA-FC77B3261467}"/>
              </a:ext>
            </a:extLst>
          </p:cNvPr>
          <p:cNvSpPr txBox="1"/>
          <p:nvPr/>
        </p:nvSpPr>
        <p:spPr>
          <a:xfrm>
            <a:off x="2159852" y="2235142"/>
            <a:ext cx="828077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впадает -32 реки, а вытекает – одна Нева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15D845-7561-41E4-9D0F-16B03913AC32}"/>
              </a:ext>
            </a:extLst>
          </p:cNvPr>
          <p:cNvSpPr txBox="1"/>
          <p:nvPr/>
        </p:nvSpPr>
        <p:spPr>
          <a:xfrm>
            <a:off x="245659" y="1459341"/>
            <a:ext cx="5850341" cy="3303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Ленинградской области есть настоящий водопад.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он расположен?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25B6F8-857F-42B1-83C8-F98B9C382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390" y="1115516"/>
            <a:ext cx="5405648" cy="4089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FFD660-3EC6-411B-976C-6ABB4918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325" y="1381835"/>
            <a:ext cx="10058400" cy="2743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ea typeface="+mn-ea"/>
              </a:rPr>
              <a:t>в Саблино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92" y="1789045"/>
            <a:ext cx="10057985" cy="3004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6110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6B871-6649-4EF3-80DB-F2352903B643}"/>
              </a:ext>
            </a:extLst>
          </p:cNvPr>
          <p:cNvSpPr txBox="1"/>
          <p:nvPr/>
        </p:nvSpPr>
        <p:spPr>
          <a:xfrm>
            <a:off x="740390" y="2046743"/>
            <a:ext cx="109966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севере Ленинградская область граничит с …</a:t>
            </a:r>
            <a:endParaRPr lang="ru-R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B5E6D-C3DE-4081-8CE6-D33A76E2FB99}"/>
              </a:ext>
            </a:extLst>
          </p:cNvPr>
          <p:cNvSpPr txBox="1"/>
          <p:nvPr/>
        </p:nvSpPr>
        <p:spPr>
          <a:xfrm>
            <a:off x="236561" y="2391603"/>
            <a:ext cx="119554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Республикой Карелия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65" y="605141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4920347" y="6239475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E30C5-297D-4057-AAAB-DE780AEF602E}"/>
              </a:ext>
            </a:extLst>
          </p:cNvPr>
          <p:cNvSpPr txBox="1"/>
          <p:nvPr/>
        </p:nvSpPr>
        <p:spPr>
          <a:xfrm>
            <a:off x="247934" y="1419418"/>
            <a:ext cx="11696132" cy="2512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Верно ли следующее утверждение?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Ленинградской области 16 муниципальных районов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52858-0395-4F11-9EC9-3457B800A85E}"/>
              </a:ext>
            </a:extLst>
          </p:cNvPr>
          <p:cNvSpPr txBox="1"/>
          <p:nvPr/>
        </p:nvSpPr>
        <p:spPr>
          <a:xfrm>
            <a:off x="1798186" y="2783721"/>
            <a:ext cx="8894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Нет, 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6051410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29" y="6306104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79D294-6F7C-4C44-AB03-D26BFB99F45F}"/>
              </a:ext>
            </a:extLst>
          </p:cNvPr>
          <p:cNvSpPr txBox="1"/>
          <p:nvPr/>
        </p:nvSpPr>
        <p:spPr>
          <a:xfrm>
            <a:off x="400336" y="1690160"/>
            <a:ext cx="11791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Назовите один из городов Ленинградской области, который получил своё название от реки, на которой стоит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CDABA-33D7-41F1-A74F-5B3E47D66DBD}"/>
              </a:ext>
            </a:extLst>
          </p:cNvPr>
          <p:cNvSpPr txBox="1"/>
          <p:nvPr/>
        </p:nvSpPr>
        <p:spPr>
          <a:xfrm>
            <a:off x="2255292" y="2374290"/>
            <a:ext cx="8062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800" b="1" cap="all">
                <a:latin typeface="Times New Roman" panose="02020603050405020304" pitchFamily="18" charset="0"/>
                <a:cs typeface="+mj-cs"/>
              </a:defRPr>
            </a:lvl1pPr>
          </a:lstStyle>
          <a:p>
            <a:r>
              <a:rPr lang="ru-RU" dirty="0"/>
              <a:t>Луга, Волхов, Тосно, Тихвин, Сясьстрой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605141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8606" y="6191154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C14A4-4A3D-4B29-9DC8-A63E9B58D56A}"/>
              </a:ext>
            </a:extLst>
          </p:cNvPr>
          <p:cNvSpPr txBox="1"/>
          <p:nvPr/>
        </p:nvSpPr>
        <p:spPr>
          <a:xfrm>
            <a:off x="491320" y="1387607"/>
            <a:ext cx="1084997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</a:rPr>
              <a:t>В Ленинградской области встречаются названия населённых пунктов, которые начинаются со слов :Ям, </a:t>
            </a:r>
            <a:r>
              <a:rPr lang="ru-RU" sz="4000" dirty="0" err="1">
                <a:latin typeface="Times New Roman" panose="02020603050405020304" pitchFamily="18" charset="0"/>
              </a:rPr>
              <a:t>усть</a:t>
            </a:r>
            <a:r>
              <a:rPr lang="ru-RU" sz="4000" dirty="0">
                <a:latin typeface="Times New Roman" panose="02020603050405020304" pitchFamily="18" charset="0"/>
              </a:rPr>
              <a:t> (Ям-</a:t>
            </a:r>
            <a:r>
              <a:rPr lang="ru-RU" sz="4000" dirty="0" err="1">
                <a:latin typeface="Times New Roman" panose="02020603050405020304" pitchFamily="18" charset="0"/>
              </a:rPr>
              <a:t>Тесево</a:t>
            </a:r>
            <a:r>
              <a:rPr lang="ru-RU" sz="4000" dirty="0">
                <a:latin typeface="Times New Roman" panose="02020603050405020304" pitchFamily="18" charset="0"/>
              </a:rPr>
              <a:t>, Ям-Ижора, Усть-Луга, </a:t>
            </a:r>
            <a:r>
              <a:rPr lang="ru-RU" sz="4000" dirty="0" err="1">
                <a:latin typeface="Times New Roman" panose="02020603050405020304" pitchFamily="18" charset="0"/>
              </a:rPr>
              <a:t>Усть-Рыбежно</a:t>
            </a:r>
            <a:r>
              <a:rPr lang="ru-RU" sz="4000" dirty="0">
                <a:latin typeface="Times New Roman" panose="02020603050405020304" pitchFamily="18" charset="0"/>
              </a:rPr>
              <a:t>...)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</a:rPr>
              <a:t>Что они означают?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477672"/>
            <a:ext cx="10759642" cy="4995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«Ям» - старинное название почтовой станции, соответственно, населённые пункты с такими названиями располагаются на старинных почтовых дорогах. </a:t>
            </a:r>
            <a:b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«УСТЬ»- так называются населённые пункты, расположенные в устьях рек.</a:t>
            </a:r>
            <a:endParaRPr lang="ru-RU" sz="3600" b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170DD-7109-48CF-A46C-0A3836EE1244}"/>
              </a:ext>
            </a:extLst>
          </p:cNvPr>
          <p:cNvSpPr txBox="1"/>
          <p:nvPr/>
        </p:nvSpPr>
        <p:spPr>
          <a:xfrm>
            <a:off x="205524" y="1616421"/>
            <a:ext cx="11614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Годом основания Колпина и Ижорских заводов считается…</a:t>
            </a:r>
            <a:endParaRPr lang="ru-R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8E75F-53BB-46AD-AA1C-BCD565D4E57A}"/>
              </a:ext>
            </a:extLst>
          </p:cNvPr>
          <p:cNvSpPr txBox="1"/>
          <p:nvPr/>
        </p:nvSpPr>
        <p:spPr>
          <a:xfrm>
            <a:off x="4862015" y="2783725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1722 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731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14298"/>
              </p:ext>
            </p:extLst>
          </p:nvPr>
        </p:nvGraphicFramePr>
        <p:xfrm>
          <a:off x="0" y="-26971"/>
          <a:ext cx="12192000" cy="6884972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35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66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6631">
                  <a:extLst>
                    <a:ext uri="{9D8B030D-6E8A-4147-A177-3AD203B41FA5}">
                      <a16:colId xmlns:a16="http://schemas.microsoft.com/office/drawing/2014/main" val="2283736132"/>
                    </a:ext>
                  </a:extLst>
                </a:gridCol>
                <a:gridCol w="1456631">
                  <a:extLst>
                    <a:ext uri="{9D8B030D-6E8A-4147-A177-3AD203B41FA5}">
                      <a16:colId xmlns:a16="http://schemas.microsoft.com/office/drawing/2014/main" val="3458913446"/>
                    </a:ext>
                  </a:extLst>
                </a:gridCol>
                <a:gridCol w="1456631">
                  <a:extLst>
                    <a:ext uri="{9D8B030D-6E8A-4147-A177-3AD203B41FA5}">
                      <a16:colId xmlns:a16="http://schemas.microsoft.com/office/drawing/2014/main" val="3629072062"/>
                    </a:ext>
                  </a:extLst>
                </a:gridCol>
              </a:tblGrid>
              <a:tr h="918891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0" dirty="0">
                          <a:ln w="0"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СПб и Ленинградской области</a:t>
                      </a:r>
                      <a:endParaRPr lang="ru-RU" sz="1800" b="1" cap="none" spc="0" dirty="0">
                        <a:ln w="0"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6" action="ppaction://hlinksldjump"/>
                        </a:rPr>
                        <a:t>3</a:t>
                      </a:r>
                      <a:endParaRPr lang="ru-RU" sz="320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7" action="ppaction://hlinksldjump"/>
                        </a:rPr>
                        <a:t>4</a:t>
                      </a:r>
                      <a:endParaRPr lang="ru-RU" sz="320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8" action="ppaction://hlinksldjump"/>
                        </a:rPr>
                        <a:t>5</a:t>
                      </a:r>
                      <a:endParaRPr lang="ru-RU" sz="320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9" action="ppaction://hlinksldjump"/>
                        </a:rPr>
                        <a:t>6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0" action="ppaction://hlinksldjump"/>
                        </a:rPr>
                        <a:t>7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1" action="ppaction://hlinksldjump"/>
                        </a:rPr>
                        <a:t>8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4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cap="none" spc="0" dirty="0">
                          <a:ln w="0"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 СПб и Ленинградской области</a:t>
                      </a:r>
                      <a:endParaRPr lang="ru-RU" sz="1800" b="1" kern="1200" cap="none" spc="0" dirty="0">
                        <a:ln w="0"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12" action="ppaction://hlinksldjump"/>
                        </a:rPr>
                        <a:t>3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13" action="ppaction://hlinksldjump"/>
                        </a:rPr>
                        <a:t>4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14" action="ppaction://hlinksldjump"/>
                        </a:rPr>
                        <a:t>5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5" action="ppaction://hlinksldjump"/>
                        </a:rPr>
                        <a:t>6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6" action="ppaction://hlinksldjump"/>
                        </a:rPr>
                        <a:t>7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17" action="ppaction://hlinksldjump"/>
                        </a:rPr>
                        <a:t>8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27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cap="none" spc="0" dirty="0">
                          <a:ln w="0"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и география Колпино</a:t>
                      </a:r>
                      <a:endParaRPr lang="ru-RU" sz="1800" b="1" kern="1200" cap="none" spc="0" dirty="0">
                        <a:ln w="0"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18" action="ppaction://hlinksldjump"/>
                        </a:rPr>
                        <a:t>3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19" action="ppaction://hlinksldjump"/>
                        </a:rPr>
                        <a:t>4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20" action="ppaction://hlinksldjump"/>
                        </a:rPr>
                        <a:t>5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1" action="ppaction://hlinksldjump"/>
                        </a:rPr>
                        <a:t>6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2" action="ppaction://hlinksldjump"/>
                        </a:rPr>
                        <a:t>7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3" action="ppaction://hlinksldjump"/>
                        </a:rPr>
                        <a:t>8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87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cap="none" spc="0" dirty="0">
                          <a:ln w="0"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Животный и растительный мир Ленинградской области  </a:t>
                      </a:r>
                      <a:endParaRPr lang="ru-RU" sz="1800" b="1" kern="1200" cap="none" spc="0" dirty="0">
                        <a:ln w="0"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24" action="ppaction://hlinksldjump"/>
                        </a:rPr>
                        <a:t>3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25" action="ppaction://hlinksldjump"/>
                        </a:rPr>
                        <a:t>4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26" action="ppaction://hlinksldjump"/>
                        </a:rPr>
                        <a:t>5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7" action="ppaction://hlinksldjump"/>
                        </a:rPr>
                        <a:t>6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8" action="ppaction://hlinksldjump"/>
                        </a:rPr>
                        <a:t>7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29" action="ppaction://hlinksldjump"/>
                        </a:rPr>
                        <a:t>8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89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cap="none" spc="0" dirty="0">
                          <a:ln w="0"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ООПТ Ленинградской области </a:t>
                      </a:r>
                      <a:endParaRPr lang="ru-RU" sz="1800" b="1" kern="1200" cap="none" spc="0" dirty="0">
                        <a:ln w="0"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30" action="ppaction://hlinksldjump"/>
                        </a:rPr>
                        <a:t>3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31" action="ppaction://hlinksldjump"/>
                        </a:rPr>
                        <a:t>4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hlinkClick r:id="rId32" action="ppaction://hlinksldjump"/>
                        </a:rPr>
                        <a:t>5</a:t>
                      </a:r>
                      <a:endParaRPr lang="ru-RU" sz="3200" b="0" u="sng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3" action="ppaction://hlinksldjump"/>
                        </a:rPr>
                        <a:t>6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4" action="ppaction://hlinksldjump"/>
                        </a:rPr>
                        <a:t>7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5" action="ppaction://hlinksldjump"/>
                        </a:rPr>
                        <a:t>8</a:t>
                      </a:r>
                      <a:endParaRPr lang="ru-RU" sz="3200" u="sng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227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cap="none" spc="0" dirty="0">
                          <a:ln w="0"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Туристские знания и навыки</a:t>
                      </a:r>
                      <a:endParaRPr lang="ru-RU" sz="1800" b="1" kern="1200" cap="none" spc="0" dirty="0">
                        <a:ln w="0"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rgbClr val="003300"/>
                          </a:solidFill>
                          <a:hlinkClick r:id="rId36" action="ppaction://hlinksldjump"/>
                        </a:rPr>
                        <a:t>3</a:t>
                      </a:r>
                      <a:endParaRPr lang="ru-RU" sz="3200" b="0" u="sng" dirty="0">
                        <a:solidFill>
                          <a:srgbClr val="0033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rgbClr val="003300"/>
                          </a:solidFill>
                          <a:hlinkClick r:id="rId37" action="ppaction://hlinksldjump"/>
                        </a:rPr>
                        <a:t>4</a:t>
                      </a:r>
                      <a:endParaRPr lang="ru-RU" sz="3200" b="0" u="sng" dirty="0">
                        <a:solidFill>
                          <a:srgbClr val="0033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rgbClr val="003300"/>
                          </a:solidFill>
                          <a:hlinkClick r:id="rId38" action="ppaction://hlinksldjump"/>
                        </a:rPr>
                        <a:t>5</a:t>
                      </a:r>
                      <a:endParaRPr lang="ru-RU" sz="3200" b="0" u="sng" dirty="0">
                        <a:solidFill>
                          <a:srgbClr val="0033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  <a:hlinkClick r:id="rId39" action="ppaction://hlinksldjump"/>
                        </a:rPr>
                        <a:t>6</a:t>
                      </a:r>
                      <a:endParaRPr lang="ru-RU" sz="3200" u="sng" kern="1200" dirty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  <a:hlinkClick r:id="rId40" action="ppaction://hlinksldjump"/>
                        </a:rPr>
                        <a:t>7</a:t>
                      </a:r>
                      <a:endParaRPr lang="ru-RU" sz="3200" u="sng" kern="1200" dirty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  <a:hlinkClick r:id="rId41" action="ppaction://hlinksldjump"/>
                        </a:rPr>
                        <a:t>8</a:t>
                      </a:r>
                      <a:endParaRPr lang="ru-RU" sz="3200" u="sng" kern="1200" dirty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052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cap="none" spc="0" dirty="0">
                          <a:ln w="0"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топографии и спортивного ориентирования</a:t>
                      </a:r>
                      <a:endParaRPr lang="ru-RU" sz="1800" b="1" kern="1200" cap="none" spc="0" dirty="0">
                        <a:ln w="0"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rgbClr val="003300"/>
                          </a:solidFill>
                          <a:hlinkClick r:id="rId42" action="ppaction://hlinksldjump"/>
                        </a:rPr>
                        <a:t>3</a:t>
                      </a:r>
                      <a:endParaRPr lang="ru-RU" sz="3200" b="0" u="sng" dirty="0">
                        <a:solidFill>
                          <a:srgbClr val="0033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rgbClr val="003300"/>
                          </a:solidFill>
                          <a:hlinkClick r:id="rId43" action="ppaction://hlinksldjump"/>
                        </a:rPr>
                        <a:t>4</a:t>
                      </a:r>
                      <a:endParaRPr lang="ru-RU" sz="3200" b="0" u="sng" dirty="0">
                        <a:solidFill>
                          <a:srgbClr val="0033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u="sng" dirty="0">
                          <a:solidFill>
                            <a:srgbClr val="003300"/>
                          </a:solidFill>
                          <a:hlinkClick r:id="rId44" action="ppaction://hlinksldjump"/>
                        </a:rPr>
                        <a:t>5</a:t>
                      </a:r>
                      <a:endParaRPr lang="ru-RU" sz="3200" b="0" u="sng" dirty="0">
                        <a:solidFill>
                          <a:srgbClr val="00330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  <a:hlinkClick r:id="rId45" action="ppaction://hlinksldjump"/>
                        </a:rPr>
                        <a:t>6</a:t>
                      </a:r>
                      <a:endParaRPr lang="ru-RU" sz="3200" u="sng" kern="1200" dirty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  <a:hlinkClick r:id="rId46" action="ppaction://hlinksldjump"/>
                        </a:rPr>
                        <a:t>7</a:t>
                      </a:r>
                      <a:endParaRPr lang="ru-RU" sz="3200" u="sng" kern="1200" dirty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3200" u="sng" kern="1200" dirty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  <a:hlinkClick r:id="rId47" action="ppaction://hlinksldjump"/>
                        </a:rPr>
                        <a:t>8</a:t>
                      </a:r>
                      <a:endParaRPr lang="ru-RU" sz="3200" u="sng" kern="1200" dirty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своя игра категории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11688417" y="6397487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10A53B-B942-4CA5-BBDB-BAD3AB9349D5}"/>
              </a:ext>
            </a:extLst>
          </p:cNvPr>
          <p:cNvSpPr txBox="1"/>
          <p:nvPr/>
        </p:nvSpPr>
        <p:spPr>
          <a:xfrm>
            <a:off x="287411" y="1859340"/>
            <a:ext cx="114504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Ижорский завод «вырос» из пильных мельниц. </a:t>
            </a:r>
          </a:p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приводило в движение пилы?</a:t>
            </a:r>
            <a:endParaRPr lang="ru-R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202489" y="6000915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EB574B-5CDD-4406-9693-604D969E9E98}"/>
              </a:ext>
            </a:extLst>
          </p:cNvPr>
          <p:cNvSpPr txBox="1"/>
          <p:nvPr/>
        </p:nvSpPr>
        <p:spPr>
          <a:xfrm>
            <a:off x="1351128" y="1869322"/>
            <a:ext cx="100311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Бревна на доски пилились под воздействием энергии воды реки Ижоры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5" y="610286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58848" y="6306104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6541AA-0655-4395-B4ED-7FB3A1B03035}"/>
              </a:ext>
            </a:extLst>
          </p:cNvPr>
          <p:cNvSpPr txBox="1"/>
          <p:nvPr/>
        </p:nvSpPr>
        <p:spPr>
          <a:xfrm>
            <a:off x="156950" y="1332596"/>
            <a:ext cx="118781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2011 году городу Колпино «за мужество, стойкость и массовый героизм, проявленные защитниками города в борьбе за свободу и независимость Отечества» присвоено почётное звание Российской Федерации</a:t>
            </a:r>
            <a:endParaRPr lang="ru-RU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38C898-3456-45A4-9097-EFF9B398A3D0}"/>
              </a:ext>
            </a:extLst>
          </p:cNvPr>
          <p:cNvSpPr txBox="1"/>
          <p:nvPr/>
        </p:nvSpPr>
        <p:spPr>
          <a:xfrm>
            <a:off x="645993" y="2237813"/>
            <a:ext cx="115460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+mj-cs"/>
              </a:rPr>
              <a:t>Город воинской славы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5" y="610286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368008" y="6306104"/>
            <a:ext cx="137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5C10B-F6ED-4D4E-9BFA-3A30265DD020}"/>
              </a:ext>
            </a:extLst>
          </p:cNvPr>
          <p:cNvSpPr txBox="1"/>
          <p:nvPr/>
        </p:nvSpPr>
        <p:spPr>
          <a:xfrm>
            <a:off x="261582" y="1561819"/>
            <a:ext cx="11668836" cy="223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крупнейшее предприятие  Колпино долгое время именовалось «Адмиралтейские Ижорские заводы»?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3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CC39F-B715-4ACA-B32C-4360E94D720C}"/>
              </a:ext>
            </a:extLst>
          </p:cNvPr>
          <p:cNvSpPr txBox="1"/>
          <p:nvPr/>
        </p:nvSpPr>
        <p:spPr>
          <a:xfrm>
            <a:off x="1760560" y="1617486"/>
            <a:ext cx="9389661" cy="2589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3600" b="1" cap="all" dirty="0">
                <a:latin typeface="Times New Roman" panose="02020603050405020304" pitchFamily="18" charset="0"/>
                <a:cs typeface="+mj-cs"/>
              </a:rPr>
              <a:t>Так как заводы были приписаны к Адмиралтейству (морскому ведомству) и работали в основном на нужды флота.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5" y="610286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368008" y="6306104"/>
            <a:ext cx="137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Узнать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7273E-1072-4509-A98F-C87E0056BF8C}"/>
              </a:ext>
            </a:extLst>
          </p:cNvPr>
          <p:cNvSpPr txBox="1"/>
          <p:nvPr/>
        </p:nvSpPr>
        <p:spPr>
          <a:xfrm>
            <a:off x="1146412" y="2390019"/>
            <a:ext cx="10317707" cy="843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Чухонка получила свое название… 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0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8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BF6D6-5037-40FD-ACE3-4E0D6409BC94}"/>
              </a:ext>
            </a:extLst>
          </p:cNvPr>
          <p:cNvSpPr txBox="1"/>
          <p:nvPr/>
        </p:nvSpPr>
        <p:spPr>
          <a:xfrm>
            <a:off x="641444" y="2087686"/>
            <a:ext cx="11191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atin typeface="Times New Roman" panose="02020603050405020304" pitchFamily="18" charset="0"/>
                <a:cs typeface="+mj-cs"/>
              </a:rPr>
              <a:t>По проживавшим здесь финнам, которых русские именовали «чухонцы»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2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5" y="610286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368008" y="6306104"/>
            <a:ext cx="137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E2FD3B-9A82-4D7A-81C6-C0D706DEA291}"/>
              </a:ext>
            </a:extLst>
          </p:cNvPr>
          <p:cNvSpPr txBox="1"/>
          <p:nvPr/>
        </p:nvSpPr>
        <p:spPr>
          <a:xfrm>
            <a:off x="487955" y="597093"/>
            <a:ext cx="11136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находится в центре памятника ижорским </a:t>
            </a:r>
            <a:r>
              <a:rPr lang="ru-RU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броневщикам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4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D4E287-3AB4-4BE4-A047-6B79B33F5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107" y="2006898"/>
            <a:ext cx="5333785" cy="4008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6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05E1D-DF0F-4EEB-8D81-793C947BB110}"/>
              </a:ext>
            </a:extLst>
          </p:cNvPr>
          <p:cNvSpPr txBox="1"/>
          <p:nvPr/>
        </p:nvSpPr>
        <p:spPr>
          <a:xfrm>
            <a:off x="1190861" y="2552133"/>
            <a:ext cx="98093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>
                <a:latin typeface="Times New Roman" panose="02020603050405020304" pitchFamily="18" charset="0"/>
                <a:cs typeface="+mj-cs"/>
              </a:rPr>
              <a:t> «Ижорская башенка» – пулеметный бронеколпак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28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5970" y="1425138"/>
            <a:ext cx="95933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была прозвана единственная транспортная магистраль, связывающая Ленинград с остальной страной в годы Блокады.</a:t>
            </a: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5" y="610286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368008" y="6306104"/>
            <a:ext cx="137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C6037-128E-4D86-A74F-7385C17D0FEB}"/>
              </a:ext>
            </a:extLst>
          </p:cNvPr>
          <p:cNvSpPr txBox="1"/>
          <p:nvPr/>
        </p:nvSpPr>
        <p:spPr>
          <a:xfrm>
            <a:off x="627797" y="472035"/>
            <a:ext cx="113276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Какое растение изображено на картинке?</a:t>
            </a:r>
            <a:endParaRPr lang="ru-RU" sz="4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177D70-B7FB-4B96-A107-70C2CCBD2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718" y="1514681"/>
            <a:ext cx="4486563" cy="448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88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CED4D-289F-4130-A167-319C168CE951}"/>
              </a:ext>
            </a:extLst>
          </p:cNvPr>
          <p:cNvSpPr txBox="1"/>
          <p:nvPr/>
        </p:nvSpPr>
        <p:spPr>
          <a:xfrm>
            <a:off x="3169692" y="2510767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колокольчик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97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5" y="610286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368008" y="6306104"/>
            <a:ext cx="137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791AC-0BDF-4064-9443-E52719291A7E}"/>
              </a:ext>
            </a:extLst>
          </p:cNvPr>
          <p:cNvSpPr txBox="1"/>
          <p:nvPr/>
        </p:nvSpPr>
        <p:spPr>
          <a:xfrm>
            <a:off x="850712" y="388539"/>
            <a:ext cx="113412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Чей след изображен на картинке?</a:t>
            </a:r>
            <a:endParaRPr lang="ru-RU" sz="4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145038-C521-4FA7-89EE-C56F6639DE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961"/>
          <a:stretch/>
        </p:blipFill>
        <p:spPr>
          <a:xfrm>
            <a:off x="5028882" y="1797673"/>
            <a:ext cx="1589929" cy="32626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D431F-5003-40AA-ACDF-218935C2644C}"/>
              </a:ext>
            </a:extLst>
          </p:cNvPr>
          <p:cNvSpPr txBox="1"/>
          <p:nvPr/>
        </p:nvSpPr>
        <p:spPr>
          <a:xfrm>
            <a:off x="2896737" y="2565358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Зайца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35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5" y="610286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368008" y="6306104"/>
            <a:ext cx="137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E3690-3C33-426A-B250-5931CCE7F912}"/>
              </a:ext>
            </a:extLst>
          </p:cNvPr>
          <p:cNvSpPr txBox="1"/>
          <p:nvPr/>
        </p:nvSpPr>
        <p:spPr>
          <a:xfrm>
            <a:off x="232013" y="191530"/>
            <a:ext cx="11212410" cy="231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животное занесено в красную книгу Ленинградской области.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Хищник семейства куньих.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F18F21-43A1-4E20-B61B-053A974DF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6632" y="2568520"/>
            <a:ext cx="5358735" cy="3556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5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33A02-9C8E-4F76-BBD9-EE031C4A0A91}"/>
              </a:ext>
            </a:extLst>
          </p:cNvPr>
          <p:cNvSpPr txBox="1"/>
          <p:nvPr/>
        </p:nvSpPr>
        <p:spPr>
          <a:xfrm>
            <a:off x="3048663" y="2415233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Росомаха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3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7BF752-5DB1-499C-AB0C-1553C4F65F5A}"/>
              </a:ext>
            </a:extLst>
          </p:cNvPr>
          <p:cNvSpPr txBox="1"/>
          <p:nvPr/>
        </p:nvSpPr>
        <p:spPr>
          <a:xfrm>
            <a:off x="522607" y="569876"/>
            <a:ext cx="1054572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Какое из этих растений занесено в красную книгу?</a:t>
            </a:r>
          </a:p>
          <a:p>
            <a:pPr algn="ctr"/>
            <a:endParaRPr lang="ru-RU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indent="-914400" algn="ctr">
              <a:buFont typeface="+mj-lt"/>
              <a:buAutoNum type="arabicPeriod"/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Ландыш майский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Лютик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Чабрец</a:t>
            </a:r>
          </a:p>
          <a:p>
            <a:pPr algn="ctr"/>
            <a:endParaRPr lang="ru-RU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AF0CE-5F34-4403-B91E-58AE96258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93" y="5832855"/>
            <a:ext cx="2352552" cy="806590"/>
          </a:xfrm>
          <a:prstGeom prst="rect">
            <a:avLst/>
          </a:prstGeom>
        </p:spPr>
      </p:pic>
      <p:sp>
        <p:nvSpPr>
          <p:cNvPr id="6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63EEB3A1-F650-4D33-B933-09780E740861}"/>
              </a:ext>
            </a:extLst>
          </p:cNvPr>
          <p:cNvSpPr/>
          <p:nvPr/>
        </p:nvSpPr>
        <p:spPr>
          <a:xfrm>
            <a:off x="2839675" y="6036095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60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6487EF-F9BB-43BC-A262-DFC34865FCBE}"/>
              </a:ext>
            </a:extLst>
          </p:cNvPr>
          <p:cNvSpPr txBox="1"/>
          <p:nvPr/>
        </p:nvSpPr>
        <p:spPr>
          <a:xfrm>
            <a:off x="3049138" y="2033095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Ландыш майский</a:t>
            </a:r>
          </a:p>
        </p:txBody>
      </p:sp>
      <p:sp>
        <p:nvSpPr>
          <p:cNvPr id="4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9BD8ED31-2863-456F-A138-D175E9775776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992833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3E7ED2-7A94-413F-9678-CCBE62C12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83" y="5897311"/>
            <a:ext cx="2352552" cy="806590"/>
          </a:xfrm>
          <a:prstGeom prst="rect">
            <a:avLst/>
          </a:prstGeom>
        </p:spPr>
      </p:pic>
      <p:sp>
        <p:nvSpPr>
          <p:cNvPr id="6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AEADFEEF-F001-4DB7-BB0A-723089455373}"/>
              </a:ext>
            </a:extLst>
          </p:cNvPr>
          <p:cNvSpPr/>
          <p:nvPr/>
        </p:nvSpPr>
        <p:spPr>
          <a:xfrm>
            <a:off x="7902994" y="6100551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93F23-836A-4723-B195-89710012E315}"/>
              </a:ext>
            </a:extLst>
          </p:cNvPr>
          <p:cNvSpPr txBox="1"/>
          <p:nvPr/>
        </p:nvSpPr>
        <p:spPr>
          <a:xfrm>
            <a:off x="545910" y="652003"/>
            <a:ext cx="108090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</a:rPr>
              <a:t>Главная промысловая рыба Невы и Маркизовой лужи. 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</a:rPr>
              <a:t>Серебристая, с запахом свежих 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</a:rPr>
              <a:t>огурцов, она заходит на нерест из Балтийского моря в Неву, а также в реку Волхов</a:t>
            </a:r>
          </a:p>
        </p:txBody>
      </p:sp>
    </p:spTree>
    <p:extLst>
      <p:ext uri="{BB962C8B-B14F-4D97-AF65-F5344CB8AC3E}">
        <p14:creationId xmlns:p14="http://schemas.microsoft.com/office/powerpoint/2010/main" val="199762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A2C95C-F605-47CA-83F2-106126A42A4B}"/>
              </a:ext>
            </a:extLst>
          </p:cNvPr>
          <p:cNvSpPr txBox="1"/>
          <p:nvPr/>
        </p:nvSpPr>
        <p:spPr>
          <a:xfrm>
            <a:off x="3049138" y="2333346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Корюшка</a:t>
            </a:r>
          </a:p>
        </p:txBody>
      </p:sp>
      <p:sp>
        <p:nvSpPr>
          <p:cNvPr id="4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880316DA-DCBA-408F-8BFB-E0F9A6B7A99B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90287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ea typeface="+mn-ea"/>
              </a:rPr>
              <a:t>«Дорога жизни»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2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1A0B4-035A-4E53-9586-C79EBBA62873}"/>
              </a:ext>
            </a:extLst>
          </p:cNvPr>
          <p:cNvSpPr txBox="1"/>
          <p:nvPr/>
        </p:nvSpPr>
        <p:spPr>
          <a:xfrm>
            <a:off x="122830" y="762824"/>
            <a:ext cx="5349922" cy="4876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лиственных деревьев. Используют для озеленения населённых пунктов как быстрорастущее декоративное дерево, примечательное яркой осенней окраской листвы.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Имеются декоративные формы с плакучими и пирамидальными кронами. Имеет два названия.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Тополь дрожащий или …?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B5EEF2-8A77-4277-8303-8DECF8915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5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C42373CE-D054-4FB1-A4AC-581F422CC466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9DE777-294C-4500-A55C-33003EF1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931" y="208690"/>
            <a:ext cx="2352552" cy="394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86F3EB-A65F-4AD7-B052-1FAB0F8EA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5662" y="1899376"/>
            <a:ext cx="3557107" cy="4512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988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6D8693-1C8B-437E-9F96-AEB907F12CF5}"/>
              </a:ext>
            </a:extLst>
          </p:cNvPr>
          <p:cNvSpPr txBox="1"/>
          <p:nvPr/>
        </p:nvSpPr>
        <p:spPr>
          <a:xfrm>
            <a:off x="2924033" y="2374290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Осина</a:t>
            </a:r>
          </a:p>
        </p:txBody>
      </p:sp>
      <p:sp>
        <p:nvSpPr>
          <p:cNvPr id="4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66358988-4937-46AD-958F-2164ED0719DE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4081610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E60301-391F-4D9E-8549-310C1256A01F}"/>
              </a:ext>
            </a:extLst>
          </p:cNvPr>
          <p:cNvSpPr txBox="1"/>
          <p:nvPr/>
        </p:nvSpPr>
        <p:spPr>
          <a:xfrm>
            <a:off x="643718" y="2105561"/>
            <a:ext cx="109045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всего насчитывают ООПТ в Ленинградской области?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F33158-EC8A-4331-AB6B-9B513F65B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5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024C7927-F48E-49AA-B0E2-C0BBBE4A8100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917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9890E-92DF-4C5E-A576-362E7C5119AF}"/>
              </a:ext>
            </a:extLst>
          </p:cNvPr>
          <p:cNvSpPr txBox="1"/>
          <p:nvPr/>
        </p:nvSpPr>
        <p:spPr>
          <a:xfrm>
            <a:off x="3469943" y="2827656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>
                <a:latin typeface="Times New Roman" panose="02020603050405020304" pitchFamily="18" charset="0"/>
                <a:cs typeface="+mj-cs"/>
              </a:rPr>
              <a:t>55</a:t>
            </a:r>
            <a:endParaRPr lang="ru-RU" sz="4800" b="1" cap="all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4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069E1152-D1E4-483D-84AA-72AE9AB007B7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973635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11986-83ED-4B76-9E39-B2B9C50898A4}"/>
              </a:ext>
            </a:extLst>
          </p:cNvPr>
          <p:cNvSpPr txBox="1"/>
          <p:nvPr/>
        </p:nvSpPr>
        <p:spPr>
          <a:xfrm>
            <a:off x="261581" y="1094728"/>
            <a:ext cx="116688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«Красная книга» - основной документ, в котором собрана информация о животных, растениях, грибах, находящихся под угрозой исчезновения. Она содержит страницы разных цветов: красные, зеленые, белые, жёлтые. Какие животные размещены на чёрных страницах «Красной книги»?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48ABFDB-95BA-4D33-AEF4-C6F7D45F9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5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FC1B7469-EE34-48A3-8D7E-0543424EBA7C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596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1012A4-5770-44E3-BA2C-B7AE5F0B4067}"/>
              </a:ext>
            </a:extLst>
          </p:cNvPr>
          <p:cNvSpPr txBox="1"/>
          <p:nvPr/>
        </p:nvSpPr>
        <p:spPr>
          <a:xfrm>
            <a:off x="3048663" y="2169573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Вымершие виды</a:t>
            </a:r>
          </a:p>
        </p:txBody>
      </p:sp>
      <p:sp>
        <p:nvSpPr>
          <p:cNvPr id="4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E944E16B-A078-47AA-81D7-DBD7BD50CC88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685206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F8A72-DF15-4E5E-9B0C-08CF47880449}"/>
              </a:ext>
            </a:extLst>
          </p:cNvPr>
          <p:cNvSpPr txBox="1"/>
          <p:nvPr/>
        </p:nvSpPr>
        <p:spPr>
          <a:xfrm>
            <a:off x="47766" y="1177513"/>
            <a:ext cx="120964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описанию определите тип ООПТ.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- сохранение природных комплексов и объектов в сочетании с организацией экологического просвещения населения в процессе непосредственного знакомства с типичными и уникальными ландшафтам, растениями и животными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E2F464-2B57-4C51-AC02-5CB2759C4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5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244B25D4-3A22-4E20-892E-E09CA2C40C11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237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B8C616-BE84-4788-83DB-6C792D3C3CB2}"/>
              </a:ext>
            </a:extLst>
          </p:cNvPr>
          <p:cNvSpPr txBox="1"/>
          <p:nvPr/>
        </p:nvSpPr>
        <p:spPr>
          <a:xfrm>
            <a:off x="3048663" y="2155925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Национальный парк</a:t>
            </a:r>
          </a:p>
        </p:txBody>
      </p:sp>
      <p:sp>
        <p:nvSpPr>
          <p:cNvPr id="4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C26464EE-8329-49F7-9DA8-32EA3CC4C9E2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3732017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ED3F87-E144-47A5-A65D-3E1B9B9DA03E}"/>
              </a:ext>
            </a:extLst>
          </p:cNvPr>
          <p:cNvSpPr txBox="1"/>
          <p:nvPr/>
        </p:nvSpPr>
        <p:spPr>
          <a:xfrm>
            <a:off x="1646830" y="1923395"/>
            <a:ext cx="10349552" cy="1505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 было выбрано место для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Линдуловской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рощи?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210740-E30B-480D-A1CC-D9525FB3C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5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E22810E1-ED2E-4883-86A2-70C0855F4279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83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4460FE-AC77-4981-B251-38938C2A251D}"/>
              </a:ext>
            </a:extLst>
          </p:cNvPr>
          <p:cNvSpPr txBox="1"/>
          <p:nvPr/>
        </p:nvSpPr>
        <p:spPr>
          <a:xfrm>
            <a:off x="3169693" y="2742779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Петром </a:t>
            </a:r>
            <a:r>
              <a:rPr lang="en-US" sz="4800" b="1" cap="all" dirty="0">
                <a:latin typeface="Times New Roman" panose="02020603050405020304" pitchFamily="18" charset="0"/>
                <a:cs typeface="+mj-cs"/>
              </a:rPr>
              <a:t>I</a:t>
            </a:r>
            <a:endParaRPr lang="ru-RU" sz="4800" b="1" cap="all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4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DA95F0CC-4813-489B-87B8-9207B95ADD72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68940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1380121" y="1408657"/>
            <a:ext cx="94317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царя, отвоевавшего территорию современной Ленинградской области в ходе Северной войны.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C83041-DFE5-4E4E-826C-9659988B1C6E}"/>
              </a:ext>
            </a:extLst>
          </p:cNvPr>
          <p:cNvSpPr txBox="1"/>
          <p:nvPr/>
        </p:nvSpPr>
        <p:spPr>
          <a:xfrm>
            <a:off x="8898340" y="1394569"/>
            <a:ext cx="29433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заказник изображен на карте?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его полное название.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8AF156-CBFC-401B-8A95-ACD699740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5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5A4EE39A-948F-42A7-AEF5-70AD08B152CE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46E75-4F29-4FC9-8E9D-CEEE2FA756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" y="384739"/>
            <a:ext cx="8745323" cy="525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822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BD8BDD-20CA-4918-BCA6-B771D0B79732}"/>
              </a:ext>
            </a:extLst>
          </p:cNvPr>
          <p:cNvSpPr txBox="1"/>
          <p:nvPr/>
        </p:nvSpPr>
        <p:spPr>
          <a:xfrm>
            <a:off x="3237932" y="2317465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err="1">
                <a:latin typeface="Times New Roman" panose="02020603050405020304" pitchFamily="18" charset="0"/>
                <a:cs typeface="+mj-cs"/>
              </a:rPr>
              <a:t>Линдуловская</a:t>
            </a:r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 роща</a:t>
            </a:r>
          </a:p>
        </p:txBody>
      </p:sp>
      <p:sp>
        <p:nvSpPr>
          <p:cNvPr id="4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52E0D3D-044D-4E6F-BA49-EC912751059C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7017083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7F6E1B-834A-4E35-B50E-271B689D2EE8}"/>
              </a:ext>
            </a:extLst>
          </p:cNvPr>
          <p:cNvSpPr txBox="1"/>
          <p:nvPr/>
        </p:nvSpPr>
        <p:spPr>
          <a:xfrm>
            <a:off x="0" y="197500"/>
            <a:ext cx="444917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Раковые озёра (государственный природный заказник) находится в Выборгском районе, в центральной части Карельского перешейка, в 40 км на юго-восток от Выборга, между поселками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Стрельцово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Климово и Гранитное.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какой цифрой на карте указан заповедник?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6EF1255-F5B8-49B3-B3B6-B32104577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99" y="605141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D831C7D3-2AB8-4DED-BA21-D008B9B2784A}"/>
              </a:ext>
            </a:extLst>
          </p:cNvPr>
          <p:cNvSpPr/>
          <p:nvPr/>
        </p:nvSpPr>
        <p:spPr>
          <a:xfrm>
            <a:off x="5117667" y="625465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C2480B-6556-4337-A37F-7CBAADC38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46" y="203240"/>
            <a:ext cx="7724154" cy="550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3371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B56406-FB6F-4676-B96E-7587C4BC4B43}"/>
              </a:ext>
            </a:extLst>
          </p:cNvPr>
          <p:cNvSpPr txBox="1"/>
          <p:nvPr/>
        </p:nvSpPr>
        <p:spPr>
          <a:xfrm>
            <a:off x="3046863" y="3247746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19</a:t>
            </a:r>
          </a:p>
        </p:txBody>
      </p:sp>
      <p:sp>
        <p:nvSpPr>
          <p:cNvPr id="4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2BADDA78-4EF1-4F48-8D39-DCA4D7B88580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121664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2288424-E9B8-4EE7-8129-70676FB34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C87DEB2B-E9B1-48AE-AEC5-522415DD2ACA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A31E5-748E-4FBD-953B-5DC47DB114A7}"/>
              </a:ext>
            </a:extLst>
          </p:cNvPr>
          <p:cNvSpPr txBox="1"/>
          <p:nvPr/>
        </p:nvSpPr>
        <p:spPr>
          <a:xfrm>
            <a:off x="759155" y="969945"/>
            <a:ext cx="106736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натягивании тента вам не хватает длины одной из оттяжек. У вас есть дополнительный кусок веревки, но он в два раза тоньше, чем оттяжка тента.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узлом вы свяжете оттяжку тента с дополнительным куском веревки?</a:t>
            </a:r>
          </a:p>
        </p:txBody>
      </p:sp>
    </p:spTree>
    <p:extLst>
      <p:ext uri="{BB962C8B-B14F-4D97-AF65-F5344CB8AC3E}">
        <p14:creationId xmlns:p14="http://schemas.microsoft.com/office/powerpoint/2010/main" val="735079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6BCD4725-8A2E-4280-A2CD-B4E1AACD248C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90046-0CF2-4792-854C-EE08D93AC4CA}"/>
              </a:ext>
            </a:extLst>
          </p:cNvPr>
          <p:cNvSpPr txBox="1"/>
          <p:nvPr/>
        </p:nvSpPr>
        <p:spPr>
          <a:xfrm>
            <a:off x="1416049" y="1635289"/>
            <a:ext cx="935895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+mj-cs"/>
              </a:rPr>
              <a:t>Для связывания верёвок разного диаметра: </a:t>
            </a:r>
          </a:p>
          <a:p>
            <a:pPr algn="ctr"/>
            <a:endParaRPr lang="ru-RU" sz="4000" b="1" cap="all" dirty="0">
              <a:latin typeface="Times New Roman" panose="02020603050405020304" pitchFamily="18" charset="0"/>
              <a:cs typeface="+mj-cs"/>
            </a:endParaRPr>
          </a:p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+mj-cs"/>
              </a:rPr>
              <a:t>шкотовый, брамшкотовый, академический</a:t>
            </a:r>
          </a:p>
        </p:txBody>
      </p:sp>
    </p:spTree>
    <p:extLst>
      <p:ext uri="{BB962C8B-B14F-4D97-AF65-F5344CB8AC3E}">
        <p14:creationId xmlns:p14="http://schemas.microsoft.com/office/powerpoint/2010/main" val="36043377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6647808-046F-464D-8ED9-677CE3DB0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96345094-FE97-4143-BD5F-D568E8ED79D9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F04541-6327-4CDB-8964-95828B7ED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0917" y="1297899"/>
            <a:ext cx="5770219" cy="4341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B3ED2-F23F-440B-80DD-BEA714B15560}"/>
              </a:ext>
            </a:extLst>
          </p:cNvPr>
          <p:cNvSpPr txBox="1"/>
          <p:nvPr/>
        </p:nvSpPr>
        <p:spPr>
          <a:xfrm>
            <a:off x="2009632" y="208690"/>
            <a:ext cx="85127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узел указан на картинке?</a:t>
            </a:r>
          </a:p>
        </p:txBody>
      </p:sp>
    </p:spTree>
    <p:extLst>
      <p:ext uri="{BB962C8B-B14F-4D97-AF65-F5344CB8AC3E}">
        <p14:creationId xmlns:p14="http://schemas.microsoft.com/office/powerpoint/2010/main" val="3266858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C8DC11C8-AEC4-450F-821B-A86BEE70E35D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8C339-69A6-4B6D-B597-2BA21950805C}"/>
              </a:ext>
            </a:extLst>
          </p:cNvPr>
          <p:cNvSpPr txBox="1"/>
          <p:nvPr/>
        </p:nvSpPr>
        <p:spPr>
          <a:xfrm>
            <a:off x="3048663" y="2659559"/>
            <a:ext cx="60937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>
                <a:latin typeface="Times New Roman" panose="02020603050405020304" pitchFamily="18" charset="0"/>
                <a:cs typeface="+mj-cs"/>
              </a:rPr>
              <a:t>Бахмана</a:t>
            </a:r>
          </a:p>
        </p:txBody>
      </p:sp>
    </p:spTree>
    <p:extLst>
      <p:ext uri="{BB962C8B-B14F-4D97-AF65-F5344CB8AC3E}">
        <p14:creationId xmlns:p14="http://schemas.microsoft.com/office/powerpoint/2010/main" val="13672114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22336AA-0542-46FF-A0E0-4E335E53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617FB341-78A5-4AFF-A396-1034B08EA5E2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D6861-FF18-4790-84E0-9F74CA876F02}"/>
              </a:ext>
            </a:extLst>
          </p:cNvPr>
          <p:cNvSpPr txBox="1"/>
          <p:nvPr/>
        </p:nvSpPr>
        <p:spPr>
          <a:xfrm>
            <a:off x="491320" y="1490008"/>
            <a:ext cx="115323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приемов, проводимых самим участником для обеспечения безопасности и направленных на самозадержание в случае срыва в опасной зоне называется</a:t>
            </a:r>
          </a:p>
        </p:txBody>
      </p:sp>
    </p:spTree>
    <p:extLst>
      <p:ext uri="{BB962C8B-B14F-4D97-AF65-F5344CB8AC3E}">
        <p14:creationId xmlns:p14="http://schemas.microsoft.com/office/powerpoint/2010/main" val="14051793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F6B0BF83-5A7E-4EA8-A740-154EBBD68F1D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45AD9-1A07-427F-9E00-D4F06A078177}"/>
              </a:ext>
            </a:extLst>
          </p:cNvPr>
          <p:cNvSpPr txBox="1"/>
          <p:nvPr/>
        </p:nvSpPr>
        <p:spPr>
          <a:xfrm>
            <a:off x="3048663" y="2659559"/>
            <a:ext cx="60937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err="1">
                <a:latin typeface="Times New Roman" panose="02020603050405020304" pitchFamily="18" charset="0"/>
                <a:cs typeface="+mj-cs"/>
              </a:rPr>
              <a:t>Самостраховкой</a:t>
            </a:r>
            <a:endParaRPr lang="ru-RU" sz="4400" b="1" cap="all" dirty="0"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598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Вернуться к выбору тем→</a:t>
            </a:r>
            <a:endParaRPr lang="ru-RU" sz="25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Петр </a:t>
            </a:r>
            <a:r>
              <a:rPr lang="en-US" sz="4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endParaRPr lang="ru-RU" sz="5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8CB3B8E-7D3B-4C3B-BEEF-32E0A36CA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015782CF-FEB8-45CB-BB27-4132BB1A6BE1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3B159A-1316-49FC-9B4D-BBB7823D1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177" y="536427"/>
            <a:ext cx="4821699" cy="4821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0C238-268F-4D39-8582-FBFACEEB9E11}"/>
              </a:ext>
            </a:extLst>
          </p:cNvPr>
          <p:cNvSpPr txBox="1"/>
          <p:nvPr/>
        </p:nvSpPr>
        <p:spPr>
          <a:xfrm>
            <a:off x="5940189" y="1984687"/>
            <a:ext cx="60937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устройство изображено на картинке?</a:t>
            </a:r>
          </a:p>
        </p:txBody>
      </p:sp>
    </p:spTree>
    <p:extLst>
      <p:ext uri="{BB962C8B-B14F-4D97-AF65-F5344CB8AC3E}">
        <p14:creationId xmlns:p14="http://schemas.microsoft.com/office/powerpoint/2010/main" val="29387232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9E770151-2503-478B-A073-7DE98C93A7AD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622BF-7534-4E83-A264-9E2E6C07F478}"/>
              </a:ext>
            </a:extLst>
          </p:cNvPr>
          <p:cNvSpPr txBox="1"/>
          <p:nvPr/>
        </p:nvSpPr>
        <p:spPr>
          <a:xfrm>
            <a:off x="2896737" y="2865609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err="1">
                <a:latin typeface="Times New Roman" panose="02020603050405020304" pitchFamily="18" charset="0"/>
                <a:cs typeface="+mj-cs"/>
              </a:rPr>
              <a:t>Гри-гри</a:t>
            </a:r>
            <a:endParaRPr lang="ru-RU" sz="4800" b="1" cap="all" dirty="0"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88735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2488240-3C4E-42BE-B2F5-A72973361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72A941A1-95C3-43E2-8B98-05093CE229B0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30A32-E49F-40B4-A9A2-1CD538A32F1D}"/>
              </a:ext>
            </a:extLst>
          </p:cNvPr>
          <p:cNvSpPr txBox="1"/>
          <p:nvPr/>
        </p:nvSpPr>
        <p:spPr>
          <a:xfrm>
            <a:off x="1757717" y="1988107"/>
            <a:ext cx="935895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или несколько взаимосвязанных действий с использованием или без использования технических средств называется…</a:t>
            </a:r>
          </a:p>
        </p:txBody>
      </p:sp>
    </p:spTree>
    <p:extLst>
      <p:ext uri="{BB962C8B-B14F-4D97-AF65-F5344CB8AC3E}">
        <p14:creationId xmlns:p14="http://schemas.microsoft.com/office/powerpoint/2010/main" val="16371978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205198FE-0400-4DF5-93D9-B827C66BDFDB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A6A19-1E96-4BD8-BAE7-AE0663E3F8C5}"/>
              </a:ext>
            </a:extLst>
          </p:cNvPr>
          <p:cNvSpPr txBox="1"/>
          <p:nvPr/>
        </p:nvSpPr>
        <p:spPr>
          <a:xfrm>
            <a:off x="2787554" y="2255404"/>
            <a:ext cx="72981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техническим приемом</a:t>
            </a:r>
          </a:p>
        </p:txBody>
      </p:sp>
    </p:spTree>
    <p:extLst>
      <p:ext uri="{BB962C8B-B14F-4D97-AF65-F5344CB8AC3E}">
        <p14:creationId xmlns:p14="http://schemas.microsoft.com/office/powerpoint/2010/main" val="40999946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2D37286-91CC-4B17-8BE1-0507FEEBA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4185151B-F11E-4F2D-AA48-ADDA60ED9D43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1E515-BA87-4D03-A71E-8FA583D2F93D}"/>
              </a:ext>
            </a:extLst>
          </p:cNvPr>
          <p:cNvSpPr txBox="1"/>
          <p:nvPr/>
        </p:nvSpPr>
        <p:spPr>
          <a:xfrm>
            <a:off x="1627496" y="1771766"/>
            <a:ext cx="96864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документ в туристской группе при совершении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категорийного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похода</a:t>
            </a:r>
          </a:p>
        </p:txBody>
      </p:sp>
    </p:spTree>
    <p:extLst>
      <p:ext uri="{BB962C8B-B14F-4D97-AF65-F5344CB8AC3E}">
        <p14:creationId xmlns:p14="http://schemas.microsoft.com/office/powerpoint/2010/main" val="14877018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3D31A9AC-2D95-42F3-828A-8537C67CB4B1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FE7EF-13A5-458B-95A4-87394B0D1B73}"/>
              </a:ext>
            </a:extLst>
          </p:cNvPr>
          <p:cNvSpPr txBox="1"/>
          <p:nvPr/>
        </p:nvSpPr>
        <p:spPr>
          <a:xfrm>
            <a:off x="3237932" y="2442528"/>
            <a:ext cx="60937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Маршрутная книжка</a:t>
            </a:r>
          </a:p>
        </p:txBody>
      </p:sp>
    </p:spTree>
    <p:extLst>
      <p:ext uri="{BB962C8B-B14F-4D97-AF65-F5344CB8AC3E}">
        <p14:creationId xmlns:p14="http://schemas.microsoft.com/office/powerpoint/2010/main" val="11577893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6160DD1-0231-4B1E-AF4B-E46D59E2D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26CDFEE1-C421-4C8C-8A86-E05A4F6780C0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81A35-A35E-4CF1-B0A8-9FA442A6EDE1}"/>
              </a:ext>
            </a:extLst>
          </p:cNvPr>
          <p:cNvSpPr txBox="1"/>
          <p:nvPr/>
        </p:nvSpPr>
        <p:spPr>
          <a:xfrm>
            <a:off x="863220" y="1880949"/>
            <a:ext cx="10860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стоите лицом на юго-запад, какая сторона света будет слева?</a:t>
            </a:r>
          </a:p>
        </p:txBody>
      </p:sp>
    </p:spTree>
    <p:extLst>
      <p:ext uri="{BB962C8B-B14F-4D97-AF65-F5344CB8AC3E}">
        <p14:creationId xmlns:p14="http://schemas.microsoft.com/office/powerpoint/2010/main" val="31483337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BF459932-FCCD-4F1E-BAF6-51B4F0AA19C0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134E5-B4D6-4E2E-8628-85C9ED3D101C}"/>
              </a:ext>
            </a:extLst>
          </p:cNvPr>
          <p:cNvSpPr txBox="1"/>
          <p:nvPr/>
        </p:nvSpPr>
        <p:spPr>
          <a:xfrm>
            <a:off x="3333466" y="2598003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юг</a:t>
            </a:r>
          </a:p>
        </p:txBody>
      </p:sp>
    </p:spTree>
    <p:extLst>
      <p:ext uri="{BB962C8B-B14F-4D97-AF65-F5344CB8AC3E}">
        <p14:creationId xmlns:p14="http://schemas.microsoft.com/office/powerpoint/2010/main" val="35854069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9BCA814-7592-49DE-8F9F-9ED5DD178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55" y="5947277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DB27C6BA-4164-41D2-BF9B-A3EE56FF501E}"/>
              </a:ext>
            </a:extLst>
          </p:cNvPr>
          <p:cNvSpPr/>
          <p:nvPr/>
        </p:nvSpPr>
        <p:spPr>
          <a:xfrm>
            <a:off x="5022133" y="6150517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3AAB1-7CD3-41A3-A2FA-2BBE44285FD9}"/>
              </a:ext>
            </a:extLst>
          </p:cNvPr>
          <p:cNvSpPr txBox="1"/>
          <p:nvPr/>
        </p:nvSpPr>
        <p:spPr>
          <a:xfrm>
            <a:off x="1326108" y="411930"/>
            <a:ext cx="95397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какому азимуту побежите со старта на КП?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A7785-1D78-47A3-BDA8-75C496AB7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578" y="2429241"/>
            <a:ext cx="3643523" cy="30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79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36688C7E-2C1E-411D-9DD0-B1861928F764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1338C-DABA-4134-9C6F-113ED3B31542}"/>
              </a:ext>
            </a:extLst>
          </p:cNvPr>
          <p:cNvSpPr txBox="1"/>
          <p:nvPr/>
        </p:nvSpPr>
        <p:spPr>
          <a:xfrm>
            <a:off x="3048663" y="2306050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315</a:t>
            </a:r>
          </a:p>
        </p:txBody>
      </p:sp>
    </p:spTree>
    <p:extLst>
      <p:ext uri="{BB962C8B-B14F-4D97-AF65-F5344CB8AC3E}">
        <p14:creationId xmlns:p14="http://schemas.microsoft.com/office/powerpoint/2010/main" val="257780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</a:p>
        </p:txBody>
      </p:sp>
      <p:sp>
        <p:nvSpPr>
          <p:cNvPr id="6" name="Прямоугольник 2"/>
          <p:cNvSpPr/>
          <p:nvPr/>
        </p:nvSpPr>
        <p:spPr>
          <a:xfrm>
            <a:off x="445827" y="2011991"/>
            <a:ext cx="11300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каком городе Ленинградской области расположен средневековый замок?</a:t>
            </a:r>
            <a:endParaRPr lang="ru-RU" sz="80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6BAC7B14-7F7E-45B7-8221-1ECE74A5A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D16817AD-923D-49E5-8BD0-AFD5B40B713D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02462-506F-4682-BA08-4DD57411D749}"/>
              </a:ext>
            </a:extLst>
          </p:cNvPr>
          <p:cNvSpPr txBox="1"/>
          <p:nvPr/>
        </p:nvSpPr>
        <p:spPr>
          <a:xfrm>
            <a:off x="1375580" y="411930"/>
            <a:ext cx="94408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условный знак карт спортивного ориентирования?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15EC45-32ED-48A0-A8EB-961C16A36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121" y="2328126"/>
            <a:ext cx="4960405" cy="281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43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E21D1847-8238-4928-ADBD-66C57D0424CA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AAECC-D400-41D7-8668-E30F0B7F4F00}"/>
              </a:ext>
            </a:extLst>
          </p:cNvPr>
          <p:cNvSpPr txBox="1"/>
          <p:nvPr/>
        </p:nvSpPr>
        <p:spPr>
          <a:xfrm>
            <a:off x="2350827" y="1923913"/>
            <a:ext cx="8062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Переправа с мостом</a:t>
            </a:r>
          </a:p>
        </p:txBody>
      </p:sp>
    </p:spTree>
    <p:extLst>
      <p:ext uri="{BB962C8B-B14F-4D97-AF65-F5344CB8AC3E}">
        <p14:creationId xmlns:p14="http://schemas.microsoft.com/office/powerpoint/2010/main" val="23354273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9A6DF3E-B561-40C5-AB2C-59C456800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01CF2AAF-15CB-4359-89A9-FA474AFE10E5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B39A1-3692-4719-AF38-9A4924C0A838}"/>
              </a:ext>
            </a:extLst>
          </p:cNvPr>
          <p:cNvSpPr txBox="1"/>
          <p:nvPr/>
        </p:nvSpPr>
        <p:spPr>
          <a:xfrm>
            <a:off x="313898" y="1859340"/>
            <a:ext cx="12037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часть компаса, на которой наносится градусная разметка?</a:t>
            </a:r>
          </a:p>
        </p:txBody>
      </p:sp>
    </p:spTree>
    <p:extLst>
      <p:ext uri="{BB962C8B-B14F-4D97-AF65-F5344CB8AC3E}">
        <p14:creationId xmlns:p14="http://schemas.microsoft.com/office/powerpoint/2010/main" val="38247776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0898DF8D-9F0D-496A-B785-E62924593C65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C734D9-4F8B-438D-B1D4-63DA7131ADCE}"/>
              </a:ext>
            </a:extLst>
          </p:cNvPr>
          <p:cNvSpPr txBox="1"/>
          <p:nvPr/>
        </p:nvSpPr>
        <p:spPr>
          <a:xfrm>
            <a:off x="3048663" y="2469823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Лимб</a:t>
            </a:r>
          </a:p>
        </p:txBody>
      </p:sp>
    </p:spTree>
    <p:extLst>
      <p:ext uri="{BB962C8B-B14F-4D97-AF65-F5344CB8AC3E}">
        <p14:creationId xmlns:p14="http://schemas.microsoft.com/office/powerpoint/2010/main" val="17164658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7349161-8F30-4949-88ED-AE07F3211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85F093CA-0D5D-4A21-9087-F1DF7B8E6F61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6C10C-273A-40F7-91AE-E42339D35D2D}"/>
              </a:ext>
            </a:extLst>
          </p:cNvPr>
          <p:cNvSpPr txBox="1"/>
          <p:nvPr/>
        </p:nvSpPr>
        <p:spPr>
          <a:xfrm>
            <a:off x="1416523" y="1662584"/>
            <a:ext cx="9358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созвездие служит для ориентирования в южном полушарии Земли?</a:t>
            </a:r>
          </a:p>
        </p:txBody>
      </p:sp>
    </p:spTree>
    <p:extLst>
      <p:ext uri="{BB962C8B-B14F-4D97-AF65-F5344CB8AC3E}">
        <p14:creationId xmlns:p14="http://schemas.microsoft.com/office/powerpoint/2010/main" val="41225962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00D696E1-EBDA-4700-9111-B6352D1CF1FA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92058-1B70-45F3-B0BE-6788A668D2AF}"/>
              </a:ext>
            </a:extLst>
          </p:cNvPr>
          <p:cNvSpPr txBox="1"/>
          <p:nvPr/>
        </p:nvSpPr>
        <p:spPr>
          <a:xfrm>
            <a:off x="3333466" y="2469824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Южный крест</a:t>
            </a:r>
          </a:p>
        </p:txBody>
      </p:sp>
    </p:spTree>
    <p:extLst>
      <p:ext uri="{BB962C8B-B14F-4D97-AF65-F5344CB8AC3E}">
        <p14:creationId xmlns:p14="http://schemas.microsoft.com/office/powerpoint/2010/main" val="42700652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0693B57-7488-491C-A1A3-06ECACB61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24" y="5842720"/>
            <a:ext cx="2352552" cy="806590"/>
          </a:xfrm>
          <a:prstGeom prst="rect">
            <a:avLst/>
          </a:prstGeom>
        </p:spPr>
      </p:pic>
      <p:sp>
        <p:nvSpPr>
          <p:cNvPr id="3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3BB6BB5E-6583-4AE7-A6F2-E50A19963AB3}"/>
              </a:ext>
            </a:extLst>
          </p:cNvPr>
          <p:cNvSpPr/>
          <p:nvPr/>
        </p:nvSpPr>
        <p:spPr>
          <a:xfrm>
            <a:off x="5267792" y="6045960"/>
            <a:ext cx="1656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CF92F-148A-4BAA-8BEA-0F427A14B2EC}"/>
              </a:ext>
            </a:extLst>
          </p:cNvPr>
          <p:cNvSpPr txBox="1"/>
          <p:nvPr/>
        </p:nvSpPr>
        <p:spPr>
          <a:xfrm>
            <a:off x="3019568" y="2023113"/>
            <a:ext cx="65611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 головой – «Зенит», а под ногами «…»?</a:t>
            </a:r>
          </a:p>
        </p:txBody>
      </p:sp>
    </p:spTree>
    <p:extLst>
      <p:ext uri="{BB962C8B-B14F-4D97-AF65-F5344CB8AC3E}">
        <p14:creationId xmlns:p14="http://schemas.microsoft.com/office/powerpoint/2010/main" val="17321735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CE7A097D-5EC9-45EC-9C68-1178E83048C9}"/>
              </a:ext>
            </a:extLst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FB888-57EF-453F-8EA3-C1F5CFC80751}"/>
              </a:ext>
            </a:extLst>
          </p:cNvPr>
          <p:cNvSpPr txBox="1"/>
          <p:nvPr/>
        </p:nvSpPr>
        <p:spPr>
          <a:xfrm>
            <a:off x="2910385" y="2598003"/>
            <a:ext cx="6093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atin typeface="Times New Roman" panose="02020603050405020304" pitchFamily="18" charset="0"/>
                <a:cs typeface="+mj-cs"/>
              </a:rPr>
              <a:t>Надир</a:t>
            </a:r>
          </a:p>
        </p:txBody>
      </p:sp>
    </p:spTree>
    <p:extLst>
      <p:ext uri="{BB962C8B-B14F-4D97-AF65-F5344CB8AC3E}">
        <p14:creationId xmlns:p14="http://schemas.microsoft.com/office/powerpoint/2010/main" val="380495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4091419" y="5719551"/>
            <a:ext cx="40082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ea typeface="+mn-ea"/>
              </a:rPr>
              <a:t>Выборг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Посылка">
  <a:themeElements>
    <a:clrScheme name="Посылка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4290</TotalTime>
  <Words>1248</Words>
  <Application>Microsoft Office PowerPoint</Application>
  <PresentationFormat>Широкоэкранный</PresentationFormat>
  <Paragraphs>282</Paragraphs>
  <Slides>87</Slides>
  <Notes>45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94" baseType="lpstr">
      <vt:lpstr>Arial</vt:lpstr>
      <vt:lpstr>Calibri</vt:lpstr>
      <vt:lpstr>Corbel</vt:lpstr>
      <vt:lpstr>Gill Sans MT</vt:lpstr>
      <vt:lpstr>Open Sans</vt:lpstr>
      <vt:lpstr>Times New Roman</vt:lpstr>
      <vt:lpstr>Посылка</vt:lpstr>
      <vt:lpstr>Презентация PowerPoint</vt:lpstr>
      <vt:lpstr>Презентация PowerPoint</vt:lpstr>
      <vt:lpstr>Презентация PowerPoint</vt:lpstr>
      <vt:lpstr>Презентация PowerPoint</vt:lpstr>
      <vt:lpstr>«Дорога жизни»</vt:lpstr>
      <vt:lpstr>Презентация PowerPoint</vt:lpstr>
      <vt:lpstr>Петр I</vt:lpstr>
      <vt:lpstr>Презентация PowerPoint</vt:lpstr>
      <vt:lpstr>Выборг</vt:lpstr>
      <vt:lpstr>Презентация PowerPoint</vt:lpstr>
      <vt:lpstr>Ладога</vt:lpstr>
      <vt:lpstr>Презентация PowerPoint</vt:lpstr>
      <vt:lpstr>Финно-угорские народы, которые населяли территорию современной Ленинградской области до прихода славян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Саблино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«Ям» - старинное название почтовой станции, соответственно, населённые пункты с такими названиями располагаются на старинных почтовых дорогах.   «УСТЬ»- так называются населённые пункты, расположенные в устьях рек.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Dariya</cp:lastModifiedBy>
  <cp:revision>171</cp:revision>
  <dcterms:created xsi:type="dcterms:W3CDTF">2017-04-04T07:27:35Z</dcterms:created>
  <dcterms:modified xsi:type="dcterms:W3CDTF">2022-11-28T17:04:10Z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