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0" r:id="rId5"/>
    <p:sldId id="267" r:id="rId6"/>
    <p:sldId id="268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696B6B"/>
        </a:solidFill>
        <a:effectLst/>
        <a:uFillTx/>
        <a:latin typeface="+mj-lt"/>
        <a:ea typeface="+mj-ea"/>
        <a:cs typeface="+mj-cs"/>
        <a:sym typeface="Open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9"/>
    <p:restoredTop sz="92634" autoAdjust="0"/>
  </p:normalViewPr>
  <p:slideViewPr>
    <p:cSldViewPr snapToGrid="0" snapToObjects="1">
      <p:cViewPr varScale="1">
        <p:scale>
          <a:sx n="40" d="100"/>
          <a:sy n="40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2628378" y="731257"/>
            <a:ext cx="864077" cy="864077"/>
          </a:xfrm>
          <a:prstGeom prst="ellipse">
            <a:avLst/>
          </a:prstGeom>
          <a:solidFill>
            <a:srgbClr val="BECD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2642242" y="963270"/>
            <a:ext cx="864077" cy="444501"/>
          </a:xfrm>
          <a:prstGeom prst="rect">
            <a:avLst/>
          </a:prstGeom>
        </p:spPr>
        <p:txBody>
          <a:bodyPr wrap="square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701212" y="858495"/>
            <a:ext cx="317888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r>
              <a:t>environment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4872" y="482468"/>
            <a:ext cx="344495" cy="1023701"/>
            <a:chOff x="0" y="0"/>
            <a:chExt cx="344494" cy="1023699"/>
          </a:xfrm>
        </p:grpSpPr>
        <p:sp>
          <p:nvSpPr>
            <p:cNvPr id="14" name="Shape 14"/>
            <p:cNvSpPr/>
            <p:nvPr/>
          </p:nvSpPr>
          <p:spPr>
            <a:xfrm>
              <a:off x="3855" y="-1"/>
              <a:ext cx="323987" cy="34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1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51938"/>
              <a:ext cx="344495" cy="6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2628378" y="731257"/>
            <a:ext cx="864077" cy="864077"/>
          </a:xfrm>
          <a:prstGeom prst="ellipse">
            <a:avLst/>
          </a:prstGeom>
          <a:solidFill>
            <a:srgbClr val="BECD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2642242" y="963270"/>
            <a:ext cx="864077" cy="444501"/>
          </a:xfrm>
          <a:prstGeom prst="rect">
            <a:avLst/>
          </a:prstGeom>
        </p:spPr>
        <p:txBody>
          <a:bodyPr wrap="square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701212" y="858495"/>
            <a:ext cx="317888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r>
              <a:t>environment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4872" y="482468"/>
            <a:ext cx="344495" cy="1023701"/>
            <a:chOff x="0" y="0"/>
            <a:chExt cx="344494" cy="1023699"/>
          </a:xfrm>
        </p:grpSpPr>
        <p:sp>
          <p:nvSpPr>
            <p:cNvPr id="14" name="Shape 14"/>
            <p:cNvSpPr/>
            <p:nvPr/>
          </p:nvSpPr>
          <p:spPr>
            <a:xfrm>
              <a:off x="3855" y="-1"/>
              <a:ext cx="323987" cy="34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1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51938"/>
              <a:ext cx="344495" cy="6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6100" y="5400675"/>
            <a:ext cx="4086225" cy="40862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921625" y="5400674"/>
            <a:ext cx="4086225" cy="40862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757150" y="5400674"/>
            <a:ext cx="4086225" cy="40862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592675" y="5400673"/>
            <a:ext cx="4086225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2628378" y="731257"/>
            <a:ext cx="864077" cy="864077"/>
          </a:xfrm>
          <a:prstGeom prst="ellipse">
            <a:avLst/>
          </a:prstGeom>
          <a:solidFill>
            <a:srgbClr val="BECD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2642242" y="963270"/>
            <a:ext cx="864077" cy="444501"/>
          </a:xfrm>
          <a:prstGeom prst="rect">
            <a:avLst/>
          </a:prstGeom>
        </p:spPr>
        <p:txBody>
          <a:bodyPr wrap="square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701212" y="858495"/>
            <a:ext cx="317888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r>
              <a:t>environment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4872" y="482468"/>
            <a:ext cx="344495" cy="1023701"/>
            <a:chOff x="0" y="0"/>
            <a:chExt cx="344494" cy="1023699"/>
          </a:xfrm>
        </p:grpSpPr>
        <p:sp>
          <p:nvSpPr>
            <p:cNvPr id="14" name="Shape 14"/>
            <p:cNvSpPr/>
            <p:nvPr/>
          </p:nvSpPr>
          <p:spPr>
            <a:xfrm>
              <a:off x="3855" y="-1"/>
              <a:ext cx="323987" cy="34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1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51938"/>
              <a:ext cx="344495" cy="6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23948" y="482467"/>
            <a:ext cx="12834351" cy="12789042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+ 4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2628378" y="731257"/>
            <a:ext cx="864077" cy="864077"/>
          </a:xfrm>
          <a:prstGeom prst="ellipse">
            <a:avLst/>
          </a:prstGeom>
          <a:solidFill>
            <a:srgbClr val="BECD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2642242" y="963270"/>
            <a:ext cx="864077" cy="444501"/>
          </a:xfrm>
          <a:prstGeom prst="rect">
            <a:avLst/>
          </a:prstGeom>
        </p:spPr>
        <p:txBody>
          <a:bodyPr wrap="square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701212" y="858495"/>
            <a:ext cx="317888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cap="all" spc="279" baseline="0">
                <a:solidFill>
                  <a:srgbClr val="A7B32A"/>
                </a:solidFill>
              </a:defRPr>
            </a:lvl1pPr>
          </a:lstStyle>
          <a:p>
            <a:r>
              <a:t>environment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4872" y="482468"/>
            <a:ext cx="344495" cy="1023701"/>
            <a:chOff x="0" y="0"/>
            <a:chExt cx="344494" cy="1023699"/>
          </a:xfrm>
        </p:grpSpPr>
        <p:sp>
          <p:nvSpPr>
            <p:cNvPr id="14" name="Shape 14"/>
            <p:cNvSpPr/>
            <p:nvPr/>
          </p:nvSpPr>
          <p:spPr>
            <a:xfrm>
              <a:off x="3855" y="-1"/>
              <a:ext cx="323987" cy="34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1" extrusionOk="0">
                  <a:moveTo>
                    <a:pt x="14200" y="20943"/>
                  </a:moveTo>
                  <a:cubicBezTo>
                    <a:pt x="12882" y="20671"/>
                    <a:pt x="11530" y="20564"/>
                    <a:pt x="10182" y="20625"/>
                  </a:cubicBezTo>
                  <a:cubicBezTo>
                    <a:pt x="8812" y="20687"/>
                    <a:pt x="7457" y="20921"/>
                    <a:pt x="6155" y="21321"/>
                  </a:cubicBezTo>
                  <a:cubicBezTo>
                    <a:pt x="5595" y="19986"/>
                    <a:pt x="4862" y="18719"/>
                    <a:pt x="3974" y="17548"/>
                  </a:cubicBezTo>
                  <a:cubicBezTo>
                    <a:pt x="3008" y="16273"/>
                    <a:pt x="1866" y="15123"/>
                    <a:pt x="578" y="14125"/>
                  </a:cubicBezTo>
                  <a:cubicBezTo>
                    <a:pt x="-51" y="13641"/>
                    <a:pt x="-185" y="12794"/>
                    <a:pt x="267" y="12162"/>
                  </a:cubicBezTo>
                  <a:cubicBezTo>
                    <a:pt x="802" y="11413"/>
                    <a:pt x="1915" y="11255"/>
                    <a:pt x="2667" y="11821"/>
                  </a:cubicBezTo>
                  <a:cubicBezTo>
                    <a:pt x="4104" y="12803"/>
                    <a:pt x="5389" y="13966"/>
                    <a:pt x="6483" y="15277"/>
                  </a:cubicBezTo>
                  <a:cubicBezTo>
                    <a:pt x="7473" y="16462"/>
                    <a:pt x="8298" y="17759"/>
                    <a:pt x="8941" y="19135"/>
                  </a:cubicBezTo>
                  <a:cubicBezTo>
                    <a:pt x="8448" y="16154"/>
                    <a:pt x="8243" y="13138"/>
                    <a:pt x="8327" y="10123"/>
                  </a:cubicBezTo>
                  <a:cubicBezTo>
                    <a:pt x="8409" y="7173"/>
                    <a:pt x="8769" y="4235"/>
                    <a:pt x="9402" y="1343"/>
                  </a:cubicBezTo>
                  <a:cubicBezTo>
                    <a:pt x="9571" y="320"/>
                    <a:pt x="10735" y="-279"/>
                    <a:pt x="11758" y="130"/>
                  </a:cubicBezTo>
                  <a:cubicBezTo>
                    <a:pt x="12471" y="416"/>
                    <a:pt x="12862" y="1137"/>
                    <a:pt x="12684" y="1840"/>
                  </a:cubicBezTo>
                  <a:cubicBezTo>
                    <a:pt x="12237" y="4303"/>
                    <a:pt x="11899" y="6782"/>
                    <a:pt x="11671" y="9271"/>
                  </a:cubicBezTo>
                  <a:cubicBezTo>
                    <a:pt x="11431" y="11887"/>
                    <a:pt x="11312" y="14511"/>
                    <a:pt x="11314" y="17137"/>
                  </a:cubicBezTo>
                  <a:cubicBezTo>
                    <a:pt x="11873" y="14749"/>
                    <a:pt x="12857" y="12465"/>
                    <a:pt x="14226" y="10378"/>
                  </a:cubicBezTo>
                  <a:cubicBezTo>
                    <a:pt x="15493" y="8447"/>
                    <a:pt x="17075" y="6710"/>
                    <a:pt x="18914" y="5228"/>
                  </a:cubicBezTo>
                  <a:cubicBezTo>
                    <a:pt x="19648" y="4578"/>
                    <a:pt x="20858" y="4825"/>
                    <a:pt x="21232" y="5702"/>
                  </a:cubicBezTo>
                  <a:cubicBezTo>
                    <a:pt x="21415" y="6132"/>
                    <a:pt x="21314" y="6621"/>
                    <a:pt x="20972" y="6958"/>
                  </a:cubicBezTo>
                  <a:cubicBezTo>
                    <a:pt x="18475" y="9097"/>
                    <a:pt x="16572" y="11766"/>
                    <a:pt x="15425" y="14738"/>
                  </a:cubicBezTo>
                  <a:cubicBezTo>
                    <a:pt x="14657" y="16730"/>
                    <a:pt x="14243" y="18826"/>
                    <a:pt x="14200" y="20943"/>
                  </a:cubicBezTo>
                  <a:close/>
                </a:path>
              </a:pathLst>
            </a:custGeom>
            <a:solidFill>
              <a:srgbClr val="A7B3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1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51938"/>
              <a:ext cx="344495" cy="67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91" extrusionOk="0">
                  <a:moveTo>
                    <a:pt x="637" y="5105"/>
                  </a:moveTo>
                  <a:lnTo>
                    <a:pt x="74" y="3438"/>
                  </a:lnTo>
                  <a:cubicBezTo>
                    <a:pt x="-29" y="3203"/>
                    <a:pt x="-25" y="2959"/>
                    <a:pt x="87" y="2725"/>
                  </a:cubicBezTo>
                  <a:cubicBezTo>
                    <a:pt x="232" y="2420"/>
                    <a:pt x="551" y="2145"/>
                    <a:pt x="1004" y="1934"/>
                  </a:cubicBezTo>
                  <a:cubicBezTo>
                    <a:pt x="3475" y="802"/>
                    <a:pt x="6616" y="126"/>
                    <a:pt x="9925" y="16"/>
                  </a:cubicBezTo>
                  <a:cubicBezTo>
                    <a:pt x="13235" y="-94"/>
                    <a:pt x="16521" y="368"/>
                    <a:pt x="19258" y="1327"/>
                  </a:cubicBezTo>
                  <a:cubicBezTo>
                    <a:pt x="20266" y="1645"/>
                    <a:pt x="21006" y="2144"/>
                    <a:pt x="21331" y="2726"/>
                  </a:cubicBezTo>
                  <a:cubicBezTo>
                    <a:pt x="21560" y="3137"/>
                    <a:pt x="21571" y="3571"/>
                    <a:pt x="21363" y="3984"/>
                  </a:cubicBezTo>
                  <a:cubicBezTo>
                    <a:pt x="19947" y="6914"/>
                    <a:pt x="18484" y="9837"/>
                    <a:pt x="16976" y="12755"/>
                  </a:cubicBezTo>
                  <a:cubicBezTo>
                    <a:pt x="16241" y="14175"/>
                    <a:pt x="15496" y="15595"/>
                    <a:pt x="14616" y="16994"/>
                  </a:cubicBezTo>
                  <a:cubicBezTo>
                    <a:pt x="13744" y="18381"/>
                    <a:pt x="12740" y="19746"/>
                    <a:pt x="11610" y="21084"/>
                  </a:cubicBezTo>
                  <a:cubicBezTo>
                    <a:pt x="11470" y="21313"/>
                    <a:pt x="11071" y="21474"/>
                    <a:pt x="10605" y="21490"/>
                  </a:cubicBezTo>
                  <a:cubicBezTo>
                    <a:pt x="10136" y="21506"/>
                    <a:pt x="9697" y="21372"/>
                    <a:pt x="9500" y="21154"/>
                  </a:cubicBezTo>
                  <a:cubicBezTo>
                    <a:pt x="8359" y="20130"/>
                    <a:pt x="7346" y="19070"/>
                    <a:pt x="6468" y="17981"/>
                  </a:cubicBezTo>
                  <a:cubicBezTo>
                    <a:pt x="5635" y="16946"/>
                    <a:pt x="4925" y="15886"/>
                    <a:pt x="4342" y="14807"/>
                  </a:cubicBezTo>
                  <a:cubicBezTo>
                    <a:pt x="4950" y="14484"/>
                    <a:pt x="5675" y="14224"/>
                    <a:pt x="6477" y="14042"/>
                  </a:cubicBezTo>
                  <a:cubicBezTo>
                    <a:pt x="7326" y="13850"/>
                    <a:pt x="8243" y="13748"/>
                    <a:pt x="9171" y="13745"/>
                  </a:cubicBezTo>
                  <a:cubicBezTo>
                    <a:pt x="9842" y="13723"/>
                    <a:pt x="10395" y="13467"/>
                    <a:pt x="10504" y="13127"/>
                  </a:cubicBezTo>
                  <a:cubicBezTo>
                    <a:pt x="10646" y="12687"/>
                    <a:pt x="10027" y="12278"/>
                    <a:pt x="9160" y="12237"/>
                  </a:cubicBezTo>
                  <a:cubicBezTo>
                    <a:pt x="8167" y="12209"/>
                    <a:pt x="7174" y="12285"/>
                    <a:pt x="6242" y="12463"/>
                  </a:cubicBezTo>
                  <a:cubicBezTo>
                    <a:pt x="5336" y="12635"/>
                    <a:pt x="4507" y="12899"/>
                    <a:pt x="3804" y="13239"/>
                  </a:cubicBezTo>
                  <a:lnTo>
                    <a:pt x="2760" y="10889"/>
                  </a:lnTo>
                  <a:cubicBezTo>
                    <a:pt x="3536" y="10400"/>
                    <a:pt x="4507" y="10001"/>
                    <a:pt x="5608" y="9719"/>
                  </a:cubicBezTo>
                  <a:cubicBezTo>
                    <a:pt x="6653" y="9451"/>
                    <a:pt x="7794" y="9295"/>
                    <a:pt x="8960" y="9259"/>
                  </a:cubicBezTo>
                  <a:cubicBezTo>
                    <a:pt x="9647" y="9212"/>
                    <a:pt x="10172" y="8923"/>
                    <a:pt x="10217" y="8569"/>
                  </a:cubicBezTo>
                  <a:cubicBezTo>
                    <a:pt x="10270" y="8145"/>
                    <a:pt x="9639" y="7780"/>
                    <a:pt x="8811" y="7756"/>
                  </a:cubicBezTo>
                  <a:cubicBezTo>
                    <a:pt x="7669" y="7741"/>
                    <a:pt x="6532" y="7840"/>
                    <a:pt x="5463" y="8048"/>
                  </a:cubicBezTo>
                  <a:cubicBezTo>
                    <a:pt x="4252" y="8284"/>
                    <a:pt x="3157" y="8654"/>
                    <a:pt x="2257" y="9132"/>
                  </a:cubicBezTo>
                  <a:lnTo>
                    <a:pt x="1343" y="7013"/>
                  </a:lnTo>
                  <a:cubicBezTo>
                    <a:pt x="2148" y="6393"/>
                    <a:pt x="3209" y="5872"/>
                    <a:pt x="4451" y="5486"/>
                  </a:cubicBezTo>
                  <a:cubicBezTo>
                    <a:pt x="5646" y="5114"/>
                    <a:pt x="6981" y="4876"/>
                    <a:pt x="8369" y="4787"/>
                  </a:cubicBezTo>
                  <a:cubicBezTo>
                    <a:pt x="9061" y="4765"/>
                    <a:pt x="9616" y="4484"/>
                    <a:pt x="9668" y="4130"/>
                  </a:cubicBezTo>
                  <a:cubicBezTo>
                    <a:pt x="9730" y="3710"/>
                    <a:pt x="9089" y="3350"/>
                    <a:pt x="8267" y="3343"/>
                  </a:cubicBezTo>
                  <a:cubicBezTo>
                    <a:pt x="6895" y="3345"/>
                    <a:pt x="5537" y="3487"/>
                    <a:pt x="4275" y="3763"/>
                  </a:cubicBezTo>
                  <a:cubicBezTo>
                    <a:pt x="2884" y="4067"/>
                    <a:pt x="1641" y="4526"/>
                    <a:pt x="637" y="5105"/>
                  </a:cubicBezTo>
                  <a:close/>
                </a:path>
              </a:pathLst>
            </a:custGeom>
            <a:solidFill>
              <a:srgbClr val="FF8D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17443" y="3570514"/>
            <a:ext cx="4276732" cy="4261634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11596" y="3570514"/>
            <a:ext cx="4276732" cy="4261634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505749" y="3570514"/>
            <a:ext cx="4276732" cy="4261634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799903" y="3570514"/>
            <a:ext cx="4276732" cy="4261634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23948" y="482467"/>
            <a:ext cx="12834351" cy="12789042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25523" y="13081000"/>
            <a:ext cx="520254" cy="584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800" baseline="0">
                <a:solidFill>
                  <a:srgbClr val="292B3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3" r:id="rId5"/>
    <p:sldLayoutId id="2147483650" r:id="rId6"/>
  </p:sldLayoutIdLst>
  <p:transition spd="med"/>
  <p:txStyles>
    <p:titleStyle>
      <a:lvl1pPr marL="0" marR="0" indent="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1pPr>
      <a:lvl2pPr marL="0" marR="0" indent="2286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2pPr>
      <a:lvl3pPr marL="0" marR="0" indent="4572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3pPr>
      <a:lvl4pPr marL="0" marR="0" indent="6858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4pPr>
      <a:lvl5pPr marL="0" marR="0" indent="9144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5pPr>
      <a:lvl6pPr marL="0" marR="0" indent="11430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6pPr>
      <a:lvl7pPr marL="0" marR="0" indent="13716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7pPr>
      <a:lvl8pPr marL="0" marR="0" indent="16002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8pPr>
      <a:lvl9pPr marL="0" marR="0" indent="18288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all" spc="2310" baseline="0">
          <a:ln>
            <a:noFill/>
          </a:ln>
          <a:solidFill>
            <a:srgbClr val="1A2224"/>
          </a:solidFill>
          <a:uFillTx/>
          <a:latin typeface="+mn-lt"/>
          <a:ea typeface="+mn-ea"/>
          <a:cs typeface="+mn-cs"/>
          <a:sym typeface="Open Sans Extrabold"/>
        </a:defRPr>
      </a:lvl9pPr>
    </p:titleStyle>
    <p:bodyStyle>
      <a:lvl1pPr marL="26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1pPr>
      <a:lvl2pPr marL="90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2pPr>
      <a:lvl3pPr marL="153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3pPr>
      <a:lvl4pPr marL="217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4pPr>
      <a:lvl5pPr marL="280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5pPr>
      <a:lvl6pPr marL="344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6pPr>
      <a:lvl7pPr marL="407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7pPr>
      <a:lvl8pPr marL="471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8pPr>
      <a:lvl9pPr marL="534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696B6B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8EBF1-68C1-6CAB-309B-052DAB42C7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r="16550"/>
          <a:stretch>
            <a:fillRect/>
          </a:stretch>
        </p:blipFill>
        <p:spPr>
          <a:xfrm>
            <a:off x="15375673" y="3186866"/>
            <a:ext cx="7367877" cy="7342267"/>
          </a:xfrm>
        </p:spPr>
      </p:pic>
      <p:sp>
        <p:nvSpPr>
          <p:cNvPr id="32" name="Shape 32"/>
          <p:cNvSpPr/>
          <p:nvPr/>
        </p:nvSpPr>
        <p:spPr>
          <a:xfrm>
            <a:off x="2422235" y="3614287"/>
            <a:ext cx="1111963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r>
              <a:rPr lang="ru-RU" sz="6000" dirty="0"/>
              <a:t>Пешеходный  </a:t>
            </a:r>
          </a:p>
          <a:p>
            <a:r>
              <a:rPr lang="ru-RU" sz="6000" dirty="0"/>
              <a:t>познавательный </a:t>
            </a:r>
          </a:p>
          <a:p>
            <a:r>
              <a:rPr lang="ru-RU" sz="6000" dirty="0"/>
              <a:t>маршрут</a:t>
            </a:r>
            <a:endParaRPr sz="6000" dirty="0"/>
          </a:p>
        </p:txBody>
      </p:sp>
      <p:sp>
        <p:nvSpPr>
          <p:cNvPr id="33" name="Shape 33"/>
          <p:cNvSpPr/>
          <p:nvPr/>
        </p:nvSpPr>
        <p:spPr>
          <a:xfrm>
            <a:off x="98253" y="5504501"/>
            <a:ext cx="13443621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defRPr sz="10000" b="1" cap="all" spc="999" baseline="0">
                <a:solidFill>
                  <a:srgbClr val="A7B32A"/>
                </a:solidFill>
              </a:defRPr>
            </a:lvl1pPr>
          </a:lstStyle>
          <a:p>
            <a:pPr algn="r"/>
            <a:r>
              <a:rPr lang="ru-RU" dirty="0"/>
              <a:t>Сосновский лесопарк</a:t>
            </a:r>
            <a:endParaRPr dirty="0"/>
          </a:p>
        </p:txBody>
      </p:sp>
      <p:sp>
        <p:nvSpPr>
          <p:cNvPr id="38" name="Shape 38"/>
          <p:cNvSpPr/>
          <p:nvPr/>
        </p:nvSpPr>
        <p:spPr>
          <a:xfrm rot="19401480">
            <a:off x="16227397" y="2480289"/>
            <a:ext cx="7614462" cy="8312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ln w="38100">
            <a:solidFill>
              <a:srgbClr val="BECD3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8340212">
            <a:off x="15991698" y="2513411"/>
            <a:ext cx="7553923" cy="7743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ln w="38100">
            <a:solidFill>
              <a:srgbClr val="FF8D0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Shape 32">
            <a:extLst>
              <a:ext uri="{FF2B5EF4-FFF2-40B4-BE49-F238E27FC236}">
                <a16:creationId xmlns:a16="http://schemas.microsoft.com/office/drawing/2014/main" id="{8721214F-3DD7-E528-2EC4-DB6FE58F18EE}"/>
              </a:ext>
            </a:extLst>
          </p:cNvPr>
          <p:cNvSpPr/>
          <p:nvPr/>
        </p:nvSpPr>
        <p:spPr>
          <a:xfrm>
            <a:off x="2422235" y="9030212"/>
            <a:ext cx="1111963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r>
              <a:rPr lang="ru-RU" sz="4000" dirty="0"/>
              <a:t>По территории Сосновского лесопарка</a:t>
            </a:r>
            <a:endParaRPr sz="4000" dirty="0"/>
          </a:p>
        </p:txBody>
      </p:sp>
      <p:sp>
        <p:nvSpPr>
          <p:cNvPr id="18" name="Shape 32">
            <a:extLst>
              <a:ext uri="{FF2B5EF4-FFF2-40B4-BE49-F238E27FC236}">
                <a16:creationId xmlns:a16="http://schemas.microsoft.com/office/drawing/2014/main" id="{46DCFD48-1C88-E033-4139-776F6D8635FC}"/>
              </a:ext>
            </a:extLst>
          </p:cNvPr>
          <p:cNvSpPr/>
          <p:nvPr/>
        </p:nvSpPr>
        <p:spPr>
          <a:xfrm>
            <a:off x="2422235" y="9580246"/>
            <a:ext cx="1111963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r>
              <a:rPr lang="ru-RU" sz="4000" dirty="0"/>
              <a:t>Г. Санкт-Петербург</a:t>
            </a:r>
            <a:endParaRPr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FD64D0-72F5-02D7-81D3-38E45033C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8955" cy="2058955"/>
          </a:xfrm>
          <a:prstGeom prst="rect">
            <a:avLst/>
          </a:prstGeom>
        </p:spPr>
      </p:pic>
      <p:sp>
        <p:nvSpPr>
          <p:cNvPr id="11" name="Shape 32">
            <a:extLst>
              <a:ext uri="{FF2B5EF4-FFF2-40B4-BE49-F238E27FC236}">
                <a16:creationId xmlns:a16="http://schemas.microsoft.com/office/drawing/2014/main" id="{8733CC46-71BD-DAFF-A954-E108AA8B0517}"/>
              </a:ext>
            </a:extLst>
          </p:cNvPr>
          <p:cNvSpPr/>
          <p:nvPr/>
        </p:nvSpPr>
        <p:spPr>
          <a:xfrm>
            <a:off x="2058955" y="10160503"/>
            <a:ext cx="1148291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r>
              <a:rPr lang="ru-RU" dirty="0">
                <a:solidFill>
                  <a:srgbClr val="92D050"/>
                </a:solidFill>
              </a:rPr>
              <a:t>Автор-составитель:</a:t>
            </a:r>
          </a:p>
          <a:p>
            <a:r>
              <a:rPr lang="ru-RU" dirty="0">
                <a:solidFill>
                  <a:srgbClr val="92D050"/>
                </a:solidFill>
              </a:rPr>
              <a:t>Серебрякова Юлия Михайловна, методист Городской станции юных туристов, Регионального центра детско-юношеского туризма </a:t>
            </a:r>
          </a:p>
          <a:p>
            <a:r>
              <a:rPr lang="ru-RU" dirty="0">
                <a:solidFill>
                  <a:srgbClr val="92D050"/>
                </a:solidFill>
              </a:rPr>
              <a:t>в Санкт-Петербурге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863DA6A2-A37E-4209-4102-CE64214E9318}"/>
              </a:ext>
            </a:extLst>
          </p:cNvPr>
          <p:cNvSpPr/>
          <p:nvPr/>
        </p:nvSpPr>
        <p:spPr>
          <a:xfrm>
            <a:off x="1543095" y="612404"/>
            <a:ext cx="2129780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92D050"/>
                </a:solidFill>
              </a:rPr>
              <a:t>Правительство Санкт-Петербурга Комитет по образованию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Государственное бюджетное нетиповое образовательное учреждение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Детский оздоровительно-образовательный туристский центр Санкт-Петербурга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«Балтийский берег»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Региональный центр детско-юношеского туризма в Санкт-Петербурге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Городская станция юных туристов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3" name="Shape 32">
            <a:extLst>
              <a:ext uri="{FF2B5EF4-FFF2-40B4-BE49-F238E27FC236}">
                <a16:creationId xmlns:a16="http://schemas.microsoft.com/office/drawing/2014/main" id="{5CA72BD7-6D3C-1491-6B88-8EEFF47545AF}"/>
              </a:ext>
            </a:extLst>
          </p:cNvPr>
          <p:cNvSpPr/>
          <p:nvPr/>
        </p:nvSpPr>
        <p:spPr>
          <a:xfrm>
            <a:off x="6291513" y="12032236"/>
            <a:ext cx="1148291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400" b="1" cap="all" spc="431" baseline="50000">
                <a:solidFill>
                  <a:srgbClr val="FEAB0A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92D050"/>
                </a:solidFill>
              </a:rPr>
              <a:t>Санкт-Петербург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2022</a:t>
            </a:r>
            <a:endParaRPr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82BFF-8FA7-F816-9BF1-F0D4D347E9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4078"/>
          <a:stretch>
            <a:fillRect/>
          </a:stretch>
        </p:blipFill>
        <p:spPr>
          <a:xfrm>
            <a:off x="-18515" y="10000"/>
            <a:ext cx="10693400" cy="13750925"/>
          </a:xfrm>
          <a:custGeom>
            <a:avLst/>
            <a:gdLst>
              <a:gd name="connsiteX0" fmla="*/ 0 w 6946995"/>
              <a:gd name="connsiteY0" fmla="*/ 0 h 13741401"/>
              <a:gd name="connsiteX1" fmla="*/ 6946995 w 6946995"/>
              <a:gd name="connsiteY1" fmla="*/ 0 h 13741401"/>
              <a:gd name="connsiteX2" fmla="*/ 6946995 w 6946995"/>
              <a:gd name="connsiteY2" fmla="*/ 13741401 h 13741401"/>
              <a:gd name="connsiteX3" fmla="*/ 0 w 6946995"/>
              <a:gd name="connsiteY3" fmla="*/ 13741401 h 13741401"/>
              <a:gd name="connsiteX4" fmla="*/ 0 w 6946995"/>
              <a:gd name="connsiteY4" fmla="*/ 0 h 13741401"/>
              <a:gd name="connsiteX0" fmla="*/ 0 w 10693371"/>
              <a:gd name="connsiteY0" fmla="*/ 0 h 13741401"/>
              <a:gd name="connsiteX1" fmla="*/ 10693371 w 10693371"/>
              <a:gd name="connsiteY1" fmla="*/ 8878 h 13741401"/>
              <a:gd name="connsiteX2" fmla="*/ 6946995 w 10693371"/>
              <a:gd name="connsiteY2" fmla="*/ 13741401 h 13741401"/>
              <a:gd name="connsiteX3" fmla="*/ 0 w 10693371"/>
              <a:gd name="connsiteY3" fmla="*/ 13741401 h 13741401"/>
              <a:gd name="connsiteX4" fmla="*/ 0 w 10693371"/>
              <a:gd name="connsiteY4" fmla="*/ 0 h 13741401"/>
              <a:gd name="connsiteX0" fmla="*/ 0 w 10693371"/>
              <a:gd name="connsiteY0" fmla="*/ 0 h 13750279"/>
              <a:gd name="connsiteX1" fmla="*/ 10693371 w 10693371"/>
              <a:gd name="connsiteY1" fmla="*/ 8878 h 13750279"/>
              <a:gd name="connsiteX2" fmla="*/ 6902607 w 10693371"/>
              <a:gd name="connsiteY2" fmla="*/ 13750279 h 13750279"/>
              <a:gd name="connsiteX3" fmla="*/ 0 w 10693371"/>
              <a:gd name="connsiteY3" fmla="*/ 13741401 h 13750279"/>
              <a:gd name="connsiteX4" fmla="*/ 0 w 10693371"/>
              <a:gd name="connsiteY4" fmla="*/ 0 h 1375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371" h="13750279">
                <a:moveTo>
                  <a:pt x="0" y="0"/>
                </a:moveTo>
                <a:lnTo>
                  <a:pt x="10693371" y="8878"/>
                </a:lnTo>
                <a:lnTo>
                  <a:pt x="6902607" y="13750279"/>
                </a:lnTo>
                <a:lnTo>
                  <a:pt x="0" y="137414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22644742" y="954596"/>
            <a:ext cx="864077" cy="4103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ru-RU" dirty="0"/>
              <a:t>2</a:t>
            </a:r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12667572" y="2112890"/>
            <a:ext cx="9141444" cy="270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algn="just">
              <a:spcAft>
                <a:spcPts val="1000"/>
              </a:spcAft>
            </a:pPr>
            <a:r>
              <a:rPr lang="ru-RU" sz="4800" dirty="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целостного представления о связи исторических периодов и поколений на примере героических событий и судеб жителей Ленинграда, наследниками и продолжателями которых являются участники маршрута.</a:t>
            </a:r>
          </a:p>
        </p:txBody>
      </p:sp>
      <p:sp>
        <p:nvSpPr>
          <p:cNvPr id="69" name="Shape 69"/>
          <p:cNvSpPr/>
          <p:nvPr/>
        </p:nvSpPr>
        <p:spPr>
          <a:xfrm rot="20634459">
            <a:off x="4444136" y="6081178"/>
            <a:ext cx="7119733" cy="6993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solidFill>
            <a:srgbClr val="FF8D0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2700000">
            <a:off x="7074990" y="1177597"/>
            <a:ext cx="4657156" cy="4574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solidFill>
            <a:srgbClr val="BECD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093692">
            <a:off x="2381077" y="1957135"/>
            <a:ext cx="3802254" cy="3735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205704" y="7727839"/>
            <a:ext cx="6604702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12000" cap="all" baseline="0">
                <a:solidFill>
                  <a:srgbClr val="FFFFFF"/>
                </a:solidFill>
              </a:defRPr>
            </a:lvl1pPr>
          </a:lstStyle>
          <a:p>
            <a:r>
              <a:rPr lang="ru-RU" sz="11000" dirty="0"/>
              <a:t>Задачи</a:t>
            </a:r>
            <a:endParaRPr sz="11000" dirty="0"/>
          </a:p>
        </p:txBody>
      </p:sp>
      <p:sp>
        <p:nvSpPr>
          <p:cNvPr id="74" name="Shape 74"/>
          <p:cNvSpPr/>
          <p:nvPr/>
        </p:nvSpPr>
        <p:spPr>
          <a:xfrm>
            <a:off x="7400685" y="2604275"/>
            <a:ext cx="431698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000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Цель</a:t>
            </a:r>
            <a:endParaRPr dirty="0"/>
          </a:p>
        </p:txBody>
      </p:sp>
      <p:sp>
        <p:nvSpPr>
          <p:cNvPr id="75" name="Shape 75"/>
          <p:cNvSpPr/>
          <p:nvPr/>
        </p:nvSpPr>
        <p:spPr>
          <a:xfrm>
            <a:off x="8083017" y="3465017"/>
            <a:ext cx="2674783" cy="1711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endParaRPr sz="3200" dirty="0"/>
          </a:p>
        </p:txBody>
      </p:sp>
      <p:sp>
        <p:nvSpPr>
          <p:cNvPr id="13" name="Shape 75"/>
          <p:cNvSpPr/>
          <p:nvPr/>
        </p:nvSpPr>
        <p:spPr>
          <a:xfrm>
            <a:off x="5107224" y="9523202"/>
            <a:ext cx="4339221" cy="1851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endParaRPr sz="3200" dirty="0"/>
          </a:p>
        </p:txBody>
      </p:sp>
      <p:sp>
        <p:nvSpPr>
          <p:cNvPr id="15" name="Shape 67">
            <a:extLst>
              <a:ext uri="{FF2B5EF4-FFF2-40B4-BE49-F238E27FC236}">
                <a16:creationId xmlns:a16="http://schemas.microsoft.com/office/drawing/2014/main" id="{DB3868EC-3412-E94F-5162-5E4802628A97}"/>
              </a:ext>
            </a:extLst>
          </p:cNvPr>
          <p:cNvSpPr/>
          <p:nvPr/>
        </p:nvSpPr>
        <p:spPr>
          <a:xfrm>
            <a:off x="12667569" y="5912671"/>
            <a:ext cx="9141445" cy="709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lvl="0" algn="just">
              <a:spcAft>
                <a:spcPts val="1000"/>
              </a:spcAft>
            </a:pPr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чувства гордости за свой город, свою страну.</a:t>
            </a:r>
          </a:p>
          <a:p>
            <a:pPr algn="just">
              <a:spcAft>
                <a:spcPts val="1000"/>
              </a:spcAft>
            </a:pPr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общей культуры, культуры поведения в природной среде.</a:t>
            </a:r>
          </a:p>
          <a:p>
            <a:pPr lvl="0" algn="just"/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Оздоровление.</a:t>
            </a: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по истории, географии и экологии Санкт-Петербурга посредством ознакомления обучающихся с особенностями Сосновского лесопарка.</a:t>
            </a: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ориентироваться в различных источниках информации, критически оценивать и интерпретировать информацию.</a:t>
            </a: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полученных знаний на практике.</a:t>
            </a: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ru-RU" sz="44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к творческому подходу в выполнении учебных заданий.</a:t>
            </a: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44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703C784-8B49-0873-8D19-30114EF5021C}"/>
              </a:ext>
            </a:extLst>
          </p:cNvPr>
          <p:cNvSpPr/>
          <p:nvPr/>
        </p:nvSpPr>
        <p:spPr>
          <a:xfrm>
            <a:off x="12246586" y="5777191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890A1B-AFB4-6A42-C0BC-0997BBC231D0}"/>
              </a:ext>
            </a:extLst>
          </p:cNvPr>
          <p:cNvSpPr/>
          <p:nvPr/>
        </p:nvSpPr>
        <p:spPr>
          <a:xfrm>
            <a:off x="12245379" y="6716021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2932DFD-5B20-8E5F-F465-AE0763D09B6A}"/>
              </a:ext>
            </a:extLst>
          </p:cNvPr>
          <p:cNvSpPr/>
          <p:nvPr/>
        </p:nvSpPr>
        <p:spPr>
          <a:xfrm>
            <a:off x="12246586" y="7809859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C033D28-374F-D184-86E9-F4BAB12B15C6}"/>
              </a:ext>
            </a:extLst>
          </p:cNvPr>
          <p:cNvSpPr/>
          <p:nvPr/>
        </p:nvSpPr>
        <p:spPr>
          <a:xfrm>
            <a:off x="12245379" y="8219691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FAA9A52-F257-2649-57B7-6C66C49260AC}"/>
              </a:ext>
            </a:extLst>
          </p:cNvPr>
          <p:cNvSpPr/>
          <p:nvPr/>
        </p:nvSpPr>
        <p:spPr>
          <a:xfrm>
            <a:off x="12239929" y="10028486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464424C-464D-C5B5-21E8-A42FA2F8E10A}"/>
              </a:ext>
            </a:extLst>
          </p:cNvPr>
          <p:cNvSpPr/>
          <p:nvPr/>
        </p:nvSpPr>
        <p:spPr>
          <a:xfrm>
            <a:off x="12246586" y="11353369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8B2FB76-8CAF-C626-DB9D-BA72C58E75B9}"/>
              </a:ext>
            </a:extLst>
          </p:cNvPr>
          <p:cNvSpPr/>
          <p:nvPr/>
        </p:nvSpPr>
        <p:spPr>
          <a:xfrm>
            <a:off x="12239929" y="11802763"/>
            <a:ext cx="307514" cy="270959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rot="20634459">
            <a:off x="1244602" y="2026358"/>
            <a:ext cx="10678549" cy="10489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19401480">
            <a:off x="1436895" y="1992012"/>
            <a:ext cx="10678549" cy="10489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18340212">
            <a:off x="1436896" y="1992012"/>
            <a:ext cx="10678548" cy="10489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234025" y="4806847"/>
            <a:ext cx="9430369" cy="283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1000" b="1" baseline="0">
                <a:solidFill>
                  <a:srgbClr val="292B3A"/>
                </a:solidFill>
              </a:defRPr>
            </a:pPr>
            <a:r>
              <a:rPr lang="ru-RU" dirty="0"/>
              <a:t>Подача материала</a:t>
            </a:r>
            <a:endParaRPr dirty="0"/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id="{6C39BE60-2A6D-C018-DC59-6D1FB8EA7D9E}"/>
              </a:ext>
            </a:extLst>
          </p:cNvPr>
          <p:cNvSpPr/>
          <p:nvPr/>
        </p:nvSpPr>
        <p:spPr>
          <a:xfrm>
            <a:off x="12719608" y="2143867"/>
            <a:ext cx="9141444" cy="3933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ru-RU" sz="4400" dirty="0">
                <a:solidFill>
                  <a:schemeClr val="tx1">
                    <a:lumMod val="50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выборе форм и способов подачи материала при реализации маршрута оптимально используются возможности каждой формы работы с детьми: воздействие словом, чувственные переживания и игра. Формы реализации маршрута: рассказ, показ, квест, включающий игровые, обучающие, развивающие, исследовательские и спортивные задания.</a:t>
            </a:r>
          </a:p>
        </p:txBody>
      </p:sp>
      <p:sp>
        <p:nvSpPr>
          <p:cNvPr id="8" name="Shape 61">
            <a:extLst>
              <a:ext uri="{FF2B5EF4-FFF2-40B4-BE49-F238E27FC236}">
                <a16:creationId xmlns:a16="http://schemas.microsoft.com/office/drawing/2014/main" id="{00CC227A-A249-2C61-84A2-7DECB9106EE2}"/>
              </a:ext>
            </a:extLst>
          </p:cNvPr>
          <p:cNvSpPr/>
          <p:nvPr/>
        </p:nvSpPr>
        <p:spPr>
          <a:xfrm>
            <a:off x="12719608" y="7271261"/>
            <a:ext cx="9141444" cy="5325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 составлен таким образом, чтобы охватить период истории от создания лесопарковой зоны до современного времени, реализуя принцип целостности, который предполагает формирование у учащихся обобщенного системного представления об окружающем мире (природе, обществе, социокультурном мире и мире деятельности, о роли и месте личности в истории района, города, страны), на примере знакомого и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парка города.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F2276-2CD6-4BE5-9E65-5CA0BC994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8955" cy="2058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0855235" y="4200195"/>
            <a:ext cx="11375717" cy="5315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ru-RU" sz="48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задания подготовлены так, чтобы изложение исторических событий и дат, способствовало запоминанию и формировало собственное отношение к событиям, то есть создавало историко-географический образ Сосновского лесопарка и способствовало бы формированию чувства гордости за свою страну и народ.</a:t>
            </a:r>
            <a:endParaRPr lang="ru-RU" sz="48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4800" dirty="0"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задания выполняются учащимися на игровых станциях: «Ориентирование», «История в лицах» и «Небо блокадного Ленинграда» (предметные области - География, История, История Санкт-Петербурга).</a:t>
            </a:r>
            <a:endParaRPr lang="ru-RU" sz="4800" dirty="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B0C062-B4C6-879B-78B6-50133B9D454D}"/>
              </a:ext>
            </a:extLst>
          </p:cNvPr>
          <p:cNvSpPr/>
          <p:nvPr/>
        </p:nvSpPr>
        <p:spPr>
          <a:xfrm>
            <a:off x="571500" y="171450"/>
            <a:ext cx="5257800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E52FC-2C89-2AA3-2E47-EBAC8E923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8955" cy="2058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22004-A9E3-B440-3DD3-64BE39E2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6" y="3099163"/>
            <a:ext cx="8572500" cy="7620000"/>
          </a:xfrm>
          <a:prstGeom prst="rect">
            <a:avLst/>
          </a:prstGeom>
        </p:spPr>
      </p:pic>
      <p:sp>
        <p:nvSpPr>
          <p:cNvPr id="9" name="Shape 86">
            <a:extLst>
              <a:ext uri="{FF2B5EF4-FFF2-40B4-BE49-F238E27FC236}">
                <a16:creationId xmlns:a16="http://schemas.microsoft.com/office/drawing/2014/main" id="{CCCFC8E8-A1EE-FCD7-F1A4-8BDDEF122A5F}"/>
              </a:ext>
            </a:extLst>
          </p:cNvPr>
          <p:cNvSpPr/>
          <p:nvPr/>
        </p:nvSpPr>
        <p:spPr>
          <a:xfrm rot="18340212">
            <a:off x="1944728" y="3494894"/>
            <a:ext cx="6803397" cy="7629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862B1919-F184-0915-8E04-2CA1F5BA48CE}"/>
              </a:ext>
            </a:extLst>
          </p:cNvPr>
          <p:cNvSpPr/>
          <p:nvPr/>
        </p:nvSpPr>
        <p:spPr>
          <a:xfrm rot="19401480">
            <a:off x="1401326" y="4329407"/>
            <a:ext cx="7613393" cy="6796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503F59-377E-422E-D7D5-429DE2A81F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r="16542"/>
          <a:stretch>
            <a:fillRect/>
          </a:stretch>
        </p:blipFill>
        <p:spPr>
          <a:xfrm rot="180436">
            <a:off x="2092867" y="4127816"/>
            <a:ext cx="5480772" cy="5460367"/>
          </a:xfrm>
        </p:spPr>
      </p:pic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11" name="Shape 211"/>
          <p:cNvSpPr/>
          <p:nvPr/>
        </p:nvSpPr>
        <p:spPr>
          <a:xfrm rot="16060073">
            <a:off x="1897014" y="3796592"/>
            <a:ext cx="7149161" cy="604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rot="14998805">
            <a:off x="2197701" y="3437638"/>
            <a:ext cx="6428704" cy="6046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0377552" y="2788741"/>
            <a:ext cx="11522032" cy="813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4800" dirty="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маршрут включена исследовательская работа в области биологии, в ходе выполнения которой участники должны мобилизовать свои познавательные возможности, систематизировать и обобщить знания по предмету, расширить представление об экологии и дополнить имеющуюся в их сознании картину мира новой информацией, благодаря развивающим методам и приемам, положенным в основу каждого игрового исследовательского задания. По итогам выполнения исследовательских заданий обучающиеся рассказывают о результатах своей работы, осмысливают ее. На этом этапе проводится метод интеллектуальной рефлексии. Учитывая то, что в заданиях подразумевается творческое оформление результатов, подведение итогов проводится в веселой, не скучной атмосфере.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1A1805-47BC-CEFB-60E8-4027B096D9AD}"/>
              </a:ext>
            </a:extLst>
          </p:cNvPr>
          <p:cNvSpPr/>
          <p:nvPr/>
        </p:nvSpPr>
        <p:spPr>
          <a:xfrm>
            <a:off x="457200" y="190500"/>
            <a:ext cx="5143500" cy="180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CD5CA3-E3BB-2CBB-1967-A3609DA94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8955" cy="2058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430984" y="6311603"/>
            <a:ext cx="11522032" cy="109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2000" dirty="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1A1805-47BC-CEFB-60E8-4027B096D9AD}"/>
              </a:ext>
            </a:extLst>
          </p:cNvPr>
          <p:cNvSpPr/>
          <p:nvPr/>
        </p:nvSpPr>
        <p:spPr>
          <a:xfrm>
            <a:off x="457200" y="190500"/>
            <a:ext cx="5143500" cy="180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CD5CA3-E3BB-2CBB-1967-A3609DA94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8955" cy="20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469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696B6B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Extrabold"/>
        <a:ea typeface="Open Sans Extrabold"/>
        <a:cs typeface="Open Sans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696B6B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Extrabold"/>
        <a:ea typeface="Open Sans Extrabold"/>
        <a:cs typeface="Open Sans Extra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696B6B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452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Franklin Gothic Demi</vt:lpstr>
      <vt:lpstr>Helvetica Light</vt:lpstr>
      <vt:lpstr>Helvetica Neue</vt:lpstr>
      <vt:lpstr>Open Sans</vt:lpstr>
      <vt:lpstr>Open Sans Extrabold</vt:lpstr>
      <vt:lpstr>Open Sans Semibold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София Якобсон</cp:lastModifiedBy>
  <cp:revision>12</cp:revision>
  <dcterms:modified xsi:type="dcterms:W3CDTF">2022-08-01T16:20:52Z</dcterms:modified>
</cp:coreProperties>
</file>