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7DB"/>
    <a:srgbClr val="326791"/>
    <a:srgbClr val="BDC1CC"/>
    <a:srgbClr val="F5F5F5"/>
    <a:srgbClr val="BDC1CA"/>
    <a:srgbClr val="26364F"/>
    <a:srgbClr val="94C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5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8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9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3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F975-1502-4892-8282-1B803ECC44C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C3B6-1970-4B11-AD38-D82DB5F82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72864" y="2086495"/>
            <a:ext cx="8872451" cy="92341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Тема </a:t>
            </a:r>
            <a:r>
              <a:rPr lang="ru-RU" sz="2400" b="1" dirty="0">
                <a:solidFill>
                  <a:srgbClr val="26364F"/>
                </a:solidFill>
                <a:latin typeface="Comic Sans MS" panose="030F0702030302020204" pitchFamily="66" charset="0"/>
              </a:rPr>
              <a:t>3. Снаряжение туриста-водника 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59773" y="3399905"/>
            <a:ext cx="5031972" cy="20199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3.1. Байдарка. 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3.2. Катамаран.</a:t>
            </a:r>
          </a:p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3.3. Личное снаряжение.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3.4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. Групповое </a:t>
            </a:r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снаряжение.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12464" y="1713975"/>
            <a:ext cx="9619019" cy="937786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Обвязка байдарки</a:t>
            </a:r>
          </a:p>
          <a:p>
            <a:pPr algn="ctr"/>
            <a:r>
              <a:rPr lang="ru-RU" sz="20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необходима для того, чтобы держаться за нее после переворота судна</a:t>
            </a:r>
            <a:endParaRPr lang="ru-RU" sz="20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185" y="2730216"/>
            <a:ext cx="8113798" cy="35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76494" y="1801539"/>
            <a:ext cx="8205856" cy="705029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Снаряжение </a:t>
            </a:r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для водного туризма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672864" y="2968701"/>
            <a:ext cx="9108407" cy="24688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параметры оценки снаряжения для водного туризма;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принципы подбора снаряжения;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качественные и весовые характеристики снаряжения;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личное и групповое снаряжение туриста-водника. 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3367" y="1784914"/>
            <a:ext cx="8205856" cy="97491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Принципы подбора снаряжения.</a:t>
            </a:r>
          </a:p>
          <a:p>
            <a:pPr algn="ctr"/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для </a:t>
            </a:r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водного туризма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672864" y="2968701"/>
            <a:ext cx="9108407" cy="31910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Снаряжение 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подбирается для каждого конкретного маршрута отдельно исходя из следующих параметров: 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</a:t>
            </a:r>
            <a:r>
              <a:rPr lang="ru-RU" sz="2400" dirty="0" err="1">
                <a:solidFill>
                  <a:srgbClr val="26364F"/>
                </a:solidFill>
                <a:latin typeface="Comic Sans MS" panose="030F0702030302020204" pitchFamily="66" charset="0"/>
              </a:rPr>
              <a:t>категорийность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 похода;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сезонность похода;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район проведения похода;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цели и задачи похода;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состав группы;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способ заброски-выброски на маршрут.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3367" y="1784914"/>
            <a:ext cx="8205856" cy="833595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26364F"/>
                </a:solidFill>
                <a:latin typeface="Comic Sans MS" panose="030F0702030302020204" pitchFamily="66" charset="0"/>
              </a:rPr>
              <a:t>Специальное личное снаряжение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672864" y="2968701"/>
            <a:ext cx="9175245" cy="26756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спасательный жилет</a:t>
            </a:r>
          </a:p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может 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быть трех основных конструкций: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надувной;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набивной;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комбинированный (встречается еще реже, чем надувной).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пасательный жилет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281" y="2761939"/>
            <a:ext cx="3351250" cy="3469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192" y="2761939"/>
            <a:ext cx="2331240" cy="34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пасательный жилет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70" y="2761939"/>
            <a:ext cx="3280852" cy="3280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870" y="2730117"/>
            <a:ext cx="3240963" cy="39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26364F"/>
                </a:solidFill>
                <a:latin typeface="Comic Sans MS" panose="030F0702030302020204" pitchFamily="66" charset="0"/>
              </a:rPr>
              <a:t>«Сухой» гидрокостюм 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620" y="2834685"/>
            <a:ext cx="1896035" cy="3471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837" y="2651823"/>
            <a:ext cx="1480758" cy="34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 «Мокрый» гидрокостюм 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73" y="2509563"/>
            <a:ext cx="4190975" cy="3970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956" y="3049541"/>
            <a:ext cx="1664352" cy="1060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956" y="4551399"/>
            <a:ext cx="166435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Каска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284" y="2953718"/>
            <a:ext cx="5930716" cy="30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Г</a:t>
            </a:r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ермоупаковки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782" y="2761939"/>
            <a:ext cx="4470338" cy="3093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583" y="3708936"/>
            <a:ext cx="3164903" cy="19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72864" y="2086496"/>
            <a:ext cx="8872451" cy="822960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26364F"/>
                </a:solidFill>
                <a:latin typeface="Comic Sans MS" panose="030F0702030302020204" pitchFamily="66" charset="0"/>
              </a:rPr>
              <a:t>Мы рассмотрим: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6907" y="3337909"/>
            <a:ext cx="9108407" cy="25724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- 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виды и типы судов;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применение судов для сплава в зависимости от категории реки и региона </a:t>
            </a:r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путешествия;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конструкцию судов и их основные характеристики;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оборудование судов.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3367" y="1784914"/>
            <a:ext cx="8205856" cy="833595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Групповое </a:t>
            </a:r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личное снаряжение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672864" y="2968701"/>
            <a:ext cx="9175245" cy="28335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26364F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пасательный конец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Общие требования к СК следующие: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веревка СК должна быть плавающей, яркой;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мешок СК должен быть достаточно свободным, чтобы веревка при броске выходила свободно;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карабин СК – </a:t>
            </a:r>
            <a:r>
              <a:rPr lang="ru-RU" sz="2400" dirty="0" err="1">
                <a:solidFill>
                  <a:srgbClr val="26364F"/>
                </a:solidFill>
                <a:latin typeface="Comic Sans MS" panose="030F0702030302020204" pitchFamily="66" charset="0"/>
              </a:rPr>
              <a:t>безмуфтовый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. 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9" y="-33250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26364F"/>
                </a:solidFill>
                <a:latin typeface="Comic Sans MS" panose="030F0702030302020204" pitchFamily="66" charset="0"/>
              </a:rPr>
              <a:t>Спасательный конец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393" y="3217245"/>
            <a:ext cx="4231841" cy="2402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179" y="2952152"/>
            <a:ext cx="3269416" cy="2159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983" y="3897806"/>
            <a:ext cx="2427045" cy="24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9" y="-33250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41218" y="1800659"/>
            <a:ext cx="6709564" cy="70890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«Трамвайчик»</a:t>
            </a:r>
            <a:endParaRPr lang="ru-RU" sz="28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051" y="2680468"/>
            <a:ext cx="6209287" cy="31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72864" y="2086495"/>
            <a:ext cx="8872451" cy="92341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26364F"/>
                </a:solidFill>
                <a:latin typeface="Comic Sans MS" panose="030F0702030302020204" pitchFamily="66" charset="0"/>
              </a:rPr>
              <a:t>Принципиально все суда делятся на три вида: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6908" y="3337909"/>
            <a:ext cx="6012874" cy="15960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однокорпусные 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– каяки, байдарки</a:t>
            </a:r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многокорпусные 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– катамараны</a:t>
            </a:r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-  рафты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72864" y="2086495"/>
            <a:ext cx="8872451" cy="92341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26364F"/>
                </a:solidFill>
                <a:latin typeface="Comic Sans MS" panose="030F0702030302020204" pitchFamily="66" charset="0"/>
              </a:rPr>
              <a:t>В зависимости от конструкции 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6907" y="3337908"/>
            <a:ext cx="9108407" cy="23064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каяки и байдарки могут быть каркасного, каркасно-надувного и цельного типа;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катамараны – спортивного, походного и парусного типа;</a:t>
            </a:r>
          </a:p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- рафты – спортивного и походного типа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72865" y="2086496"/>
            <a:ext cx="2807696" cy="2676698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В последние годы появился отдельный тип </a:t>
            </a:r>
            <a:endParaRPr lang="ru-RU" sz="2400" b="1" dirty="0" smtClean="0">
              <a:solidFill>
                <a:srgbClr val="26364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«надувные байдарки».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317" y="1719319"/>
            <a:ext cx="6416552" cy="45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36908" y="1739454"/>
            <a:ext cx="9619019" cy="92341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Каяки</a:t>
            </a:r>
          </a:p>
          <a:p>
            <a:pPr algn="ctr"/>
            <a:r>
              <a:rPr lang="ru-RU" sz="24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По конструкции каяки делятся разборные и неразборные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7481" y="2854037"/>
            <a:ext cx="8737871" cy="7935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Неразборные каяки делятся на походные и специальные («родео», «фристайл» и т.п.).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46" y="3838726"/>
            <a:ext cx="8362604" cy="24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36908" y="1739454"/>
            <a:ext cx="9619019" cy="923411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Каяки</a:t>
            </a:r>
          </a:p>
          <a:p>
            <a:pPr algn="ctr"/>
            <a:r>
              <a:rPr lang="ru-RU" sz="24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По конструкции каяки делятся разборные и неразборные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6908" y="2854037"/>
            <a:ext cx="9727085" cy="6871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Разборные </a:t>
            </a:r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каяки 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делятся на каркасные и каркасно-поддувные 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475" y="3863697"/>
            <a:ext cx="9775629" cy="19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01584" y="2030399"/>
            <a:ext cx="4905703" cy="721113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Каяки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6909" y="2094807"/>
            <a:ext cx="3800110" cy="38404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ВНИМАНИЕ!!!</a:t>
            </a:r>
          </a:p>
          <a:p>
            <a:pPr algn="ctr"/>
            <a:r>
              <a:rPr lang="ru-RU" sz="2400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Каяк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, вне зависимости от конструкции, должен быть оборудован юбкой, обвязкой, </a:t>
            </a:r>
            <a:r>
              <a:rPr lang="ru-RU" sz="2400" dirty="0" err="1">
                <a:solidFill>
                  <a:srgbClr val="26364F"/>
                </a:solidFill>
                <a:latin typeface="Comic Sans MS" panose="030F0702030302020204" pitchFamily="66" charset="0"/>
              </a:rPr>
              <a:t>креновыми</a:t>
            </a:r>
            <a:r>
              <a:rPr lang="ru-RU" sz="2400" dirty="0">
                <a:solidFill>
                  <a:srgbClr val="26364F"/>
                </a:solidFill>
                <a:latin typeface="Comic Sans MS" panose="030F0702030302020204" pitchFamily="66" charset="0"/>
              </a:rPr>
              <a:t> и пяточными упорами, чалкой.</a:t>
            </a:r>
            <a:endParaRPr lang="ru-RU" sz="2400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250" y="3312621"/>
            <a:ext cx="5293365" cy="21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-certificado-10.png (1101×7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12464" y="1713975"/>
            <a:ext cx="9619019" cy="1386672"/>
          </a:xfrm>
          <a:prstGeom prst="roundRect">
            <a:avLst/>
          </a:prstGeom>
          <a:solidFill>
            <a:srgbClr val="BBD7D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Байдарки</a:t>
            </a:r>
          </a:p>
          <a:p>
            <a:pPr algn="ctr"/>
            <a:r>
              <a:rPr lang="ru-RU" sz="24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По </a:t>
            </a:r>
            <a:r>
              <a:rPr lang="ru-RU" sz="24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конструкции </a:t>
            </a:r>
            <a:r>
              <a:rPr lang="ru-RU" sz="2400" b="1" dirty="0">
                <a:solidFill>
                  <a:srgbClr val="26364F"/>
                </a:solidFill>
                <a:latin typeface="Comic Sans MS" panose="030F0702030302020204" pitchFamily="66" charset="0"/>
              </a:rPr>
              <a:t>делятся </a:t>
            </a:r>
            <a:r>
              <a:rPr lang="ru-RU" sz="24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на</a:t>
            </a:r>
          </a:p>
          <a:p>
            <a:pPr algn="ctr"/>
            <a:r>
              <a:rPr lang="ru-RU" sz="2400" b="1" dirty="0" smtClean="0">
                <a:solidFill>
                  <a:srgbClr val="26364F"/>
                </a:solidFill>
                <a:latin typeface="Comic Sans MS" panose="030F0702030302020204" pitchFamily="66" charset="0"/>
              </a:rPr>
              <a:t>каркасные, каркасно-поддувные и неразборные</a:t>
            </a:r>
            <a:endParaRPr lang="ru-RU" sz="2400" b="1" dirty="0">
              <a:solidFill>
                <a:srgbClr val="26364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864" y="347953"/>
            <a:ext cx="9940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Семинар повышения квалификации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педагогических работников Санкт-Петербурга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«Обеспечение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безопасности 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проведения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категорийных </a:t>
            </a:r>
            <a:r>
              <a:rPr lang="ru-RU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водных походов с учащимися» (36 часов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" y="145296"/>
            <a:ext cx="1200951" cy="124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301" y="3528752"/>
            <a:ext cx="9719883" cy="29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816</Words>
  <Application>Microsoft Office PowerPoint</Application>
  <PresentationFormat>Широкоэкранный</PresentationFormat>
  <Paragraphs>156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user</cp:lastModifiedBy>
  <cp:revision>80</cp:revision>
  <dcterms:created xsi:type="dcterms:W3CDTF">2021-11-08T14:24:24Z</dcterms:created>
  <dcterms:modified xsi:type="dcterms:W3CDTF">2024-02-21T14:53:38Z</dcterms:modified>
</cp:coreProperties>
</file>