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9" r:id="rId3"/>
    <p:sldId id="349" r:id="rId4"/>
    <p:sldId id="355" r:id="rId5"/>
    <p:sldId id="356" r:id="rId6"/>
    <p:sldId id="357" r:id="rId7"/>
    <p:sldId id="358" r:id="rId8"/>
    <p:sldId id="315" r:id="rId9"/>
    <p:sldId id="369" r:id="rId10"/>
    <p:sldId id="324" r:id="rId11"/>
    <p:sldId id="325" r:id="rId12"/>
    <p:sldId id="352" r:id="rId13"/>
    <p:sldId id="342" r:id="rId14"/>
    <p:sldId id="326" r:id="rId15"/>
    <p:sldId id="328" r:id="rId16"/>
    <p:sldId id="311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BC"/>
    <a:srgbClr val="FFFFFF"/>
    <a:srgbClr val="2E75B6"/>
    <a:srgbClr val="296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94622" autoAdjust="0"/>
  </p:normalViewPr>
  <p:slideViewPr>
    <p:cSldViewPr snapToGrid="0">
      <p:cViewPr varScale="1">
        <p:scale>
          <a:sx n="87" d="100"/>
          <a:sy n="87" d="100"/>
        </p:scale>
        <p:origin x="5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42A3-ED3A-477A-82CF-39346127CD2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96E0-2C92-4025-929F-3977797EC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4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596E0-2C92-4025-929F-3977797ECC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1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596E0-2C92-4025-929F-3977797ECC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152" y="4526934"/>
            <a:ext cx="2644048" cy="1785299"/>
          </a:xfrm>
          <a:prstGeom prst="rect">
            <a:avLst/>
          </a:prstGeom>
        </p:spPr>
      </p:pic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372428" y="3076682"/>
            <a:ext cx="11566881" cy="133006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СОСТАВ, ЦЕЛЬ И ОРГАНИЗАЦИЯ РАБОТЫ ГУМО ОРГАНИЗАТОРОВ АКТИВНЫХ ФОРМ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ТУРИСТСКО-КРАЕВЕДЧЕСКОЙ ДЕЯТЕЛЬНОСТИ УЧАЩИХСЯ И ВЫЕЗДНЫХ ФОРМ РАБОТЫ С ДЕТЬМИ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ГОСУДАРСТВЕННЫХ ОБРАЗОВАТЕЛЬНЫХ УЧРЕЖДЕНИЯХ</a:t>
            </a:r>
          </a:p>
        </p:txBody>
      </p:sp>
      <p:sp>
        <p:nvSpPr>
          <p:cNvPr id="13" name="Текст 33"/>
          <p:cNvSpPr>
            <a:spLocks noGrp="1"/>
          </p:cNvSpPr>
          <p:nvPr>
            <p:ph type="body" sz="quarter" idx="12"/>
          </p:nvPr>
        </p:nvSpPr>
        <p:spPr>
          <a:xfrm>
            <a:off x="7722825" y="4484411"/>
            <a:ext cx="4469176" cy="206814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indent="806450" algn="r"/>
            <a:r>
              <a:rPr lang="ru-RU" sz="1600" i="1" dirty="0" err="1" smtClean="0">
                <a:solidFill>
                  <a:srgbClr val="002060"/>
                </a:solidFill>
              </a:rPr>
              <a:t>Губаненков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>
                <a:solidFill>
                  <a:srgbClr val="002060"/>
                </a:solidFill>
              </a:rPr>
              <a:t>Сергей </a:t>
            </a:r>
            <a:r>
              <a:rPr lang="ru-RU" sz="1600" i="1" dirty="0" smtClean="0">
                <a:solidFill>
                  <a:srgbClr val="002060"/>
                </a:solidFill>
              </a:rPr>
              <a:t>Михайлович</a:t>
            </a:r>
          </a:p>
          <a:p>
            <a:pPr indent="806450" algn="r"/>
            <a:r>
              <a:rPr lang="ru-RU" sz="1600" i="1" dirty="0">
                <a:solidFill>
                  <a:srgbClr val="002060"/>
                </a:solidFill>
              </a:rPr>
              <a:t>к</a:t>
            </a:r>
            <a:r>
              <a:rPr lang="ru-RU" sz="1600" i="1" dirty="0" smtClean="0">
                <a:solidFill>
                  <a:srgbClr val="002060"/>
                </a:solidFill>
              </a:rPr>
              <a:t>андидат педагогических наук,</a:t>
            </a:r>
          </a:p>
          <a:p>
            <a:pPr indent="806450" algn="r"/>
            <a:r>
              <a:rPr lang="ru-RU" sz="1600" i="1" dirty="0" smtClean="0">
                <a:solidFill>
                  <a:srgbClr val="002060"/>
                </a:solidFill>
              </a:rPr>
              <a:t> методист ГБОУ «Балтийский берег»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9756" y="223434"/>
            <a:ext cx="1213909" cy="1300770"/>
          </a:xfrm>
          <a:prstGeom prst="rect">
            <a:avLst/>
          </a:prstGeom>
        </p:spPr>
      </p:pic>
      <p:sp>
        <p:nvSpPr>
          <p:cNvPr id="7" name="Подзаголовок 2"/>
          <p:cNvSpPr txBox="1"/>
          <p:nvPr/>
        </p:nvSpPr>
        <p:spPr>
          <a:xfrm>
            <a:off x="1854873" y="1652371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Государственное бюджетное нетиповое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детский оздоровительно-образовательный туристский центр Санкт-Петербурга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«Балтийский берег»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9585" y="793403"/>
            <a:ext cx="11672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spcAft>
                <a:spcPts val="0"/>
              </a:spcAft>
              <a:tabLst>
                <a:tab pos="180975" algn="l"/>
              </a:tabLst>
            </a:pPr>
            <a:r>
              <a:rPr lang="ru-RU" sz="2400" b="1" dirty="0">
                <a:solidFill>
                  <a:srgbClr val="002060"/>
                </a:solidFill>
                <a:ea typeface="Times New Roman" panose="02020603050405020304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/>
              </a:rPr>
              <a:t>нновации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/>
              </a:rPr>
              <a:t>появляются когда приходит их время, когда появляется необходимость в их появлении. Новое в активном туризме России: развитие внутреннего туризма, разработка маршрутов и троп, в перспективе - повышение спроса на инструкторов-проводников. </a:t>
            </a:r>
            <a:endParaRPr lang="ru-RU" sz="2400" dirty="0">
              <a:solidFill>
                <a:srgbClr val="002060"/>
              </a:solidFill>
              <a:effectLst/>
              <a:ea typeface="Times New Roman" panose="02020603050405020304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6146" y="6132219"/>
            <a:ext cx="11379708" cy="0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11627"/>
            <a:ext cx="12192000" cy="533333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ИННОВАЦИОННАЯ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16" y="2494587"/>
            <a:ext cx="5831753" cy="32803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" y="2494587"/>
            <a:ext cx="4816207" cy="3281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48232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indent="271780">
              <a:tabLst>
                <a:tab pos="180975" algn="l"/>
              </a:tabLst>
            </a:pPr>
            <a:r>
              <a:rPr lang="ru-RU" dirty="0" smtClean="0">
                <a:solidFill>
                  <a:schemeClr val="bg1"/>
                </a:solidFill>
                <a:ea typeface="Times New Roman" panose="02020603050405020304"/>
              </a:rPr>
              <a:t>КОНКУРС ПРОЕКТОВ</a:t>
            </a:r>
            <a:endParaRPr lang="ru-RU" dirty="0">
              <a:solidFill>
                <a:schemeClr val="bg1"/>
              </a:solidFill>
              <a:ea typeface="Times New Roman" panose="02020603050405020304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2453" y="522933"/>
          <a:ext cx="1186202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602"/>
                <a:gridCol w="3999123"/>
                <a:gridCol w="4080301"/>
              </a:tblGrid>
              <a:tr h="588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Информационные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проекты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проекты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Творческие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проекты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«Поход выходного дня «ж\д ст. Лебяжье - Красная горка – ж\д ст.68 км»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Информационно-просветительский комплекс «Мой любимый Приморский район»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Квест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-маршрут по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г.Зеленогорску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«Рыбак из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Терийоки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»)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Разработка мобильного приложения для туристов на языке программирования DART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Познавательные туристские маршруты по Приморского району Санкт-Петербурга "Тайны Приморского района"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Пешая  прогулка по Царскому Селу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4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Города России (интерактивная карта России с указанием городов, которые «посетили» 3-классники 83 школы)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Маршруты выходного дня для школьников с различными возможностями здоровья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Крепости Ленинградской области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29213" y="512247"/>
            <a:ext cx="874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2453" y="3327093"/>
          <a:ext cx="1186202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619"/>
                <a:gridCol w="3977089"/>
                <a:gridCol w="4091318"/>
              </a:tblGrid>
              <a:tr h="240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Вело&amp;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Chill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Лесопарковые зоны родного города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Настольная игра-тренинг «Фото-путешествие»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5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«В радиусе 4км» (интерактивная карта природных достопримечательностей в окрестностях школы №102)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Мурзинка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Секреты Елагина острова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(виртуальная экскурсия-викторина)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6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Геология и пороги рек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Сяпся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Шуя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Туристические маршруты Ладожских шхер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Тайны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Комаровского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берега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(виртуальная экскурсия-викторина)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2453" y="5056683"/>
          <a:ext cx="11862026" cy="171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569"/>
                <a:gridCol w="3984555"/>
                <a:gridCol w="41169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Трек Южный берег Финского залива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Организация водного семейного похода на катамаране по рекам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Сяпся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 и Шуя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Путешествие по музеям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Каньон реки Лава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«Организация водного семейного похода по реке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Вуокса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По Пушкину с друзьями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6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Калитки из Карелии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"Моя Антарктида". Мемориальный сайт-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лонгрид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 женщинах в советских антарктических экспедициях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/>
                          <a:cs typeface="Calibri" panose="020F0502020204030204" pitchFamily="34" charset="0"/>
                        </a:rPr>
                        <a:t>Карельская весна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579421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ФЕСТИВАЛЬ КРАЕВЕДЧЕСКИХ ОБЪЕДИНЕНИЙ «КРАЕФЕСТ»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Шестиугольник 4"/>
          <p:cNvSpPr/>
          <p:nvPr/>
        </p:nvSpPr>
        <p:spPr>
          <a:xfrm>
            <a:off x="10235475" y="4929341"/>
            <a:ext cx="1433412" cy="1568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6" y="793403"/>
            <a:ext cx="7585083" cy="58131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6439" y="1013552"/>
            <a:ext cx="352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9585" y="793403"/>
            <a:ext cx="3652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spcAft>
                <a:spcPts val="0"/>
              </a:spcAft>
              <a:tabLst>
                <a:tab pos="180975" algn="l"/>
              </a:tabLst>
            </a:pPr>
            <a:endParaRPr lang="ru-RU" sz="2400" dirty="0">
              <a:solidFill>
                <a:srgbClr val="002060"/>
              </a:solidFill>
              <a:effectLst/>
              <a:ea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85" y="728191"/>
            <a:ext cx="42471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этап Фестиваля – Марафон  «Замысел» проходил с 15 апреля по 15 мая. В нем приняли </a:t>
            </a:r>
            <a:r>
              <a:rPr lang="ru-RU" dirty="0"/>
              <a:t>участие команды из 25 регионов, общей численностью более 1 тысячи </a:t>
            </a:r>
            <a:r>
              <a:rPr lang="ru-RU" dirty="0" smtClean="0"/>
              <a:t>человек. </a:t>
            </a:r>
            <a:r>
              <a:rPr lang="ru-RU" dirty="0"/>
              <a:t>Участники разрабатывали свои проекты и вели исследовательскую деятельность по 11 трекам </a:t>
            </a:r>
            <a:r>
              <a:rPr lang="ru-RU" dirty="0" err="1"/>
              <a:t>КраеФеста</a:t>
            </a:r>
            <a:r>
              <a:rPr lang="ru-RU" dirty="0"/>
              <a:t>.. </a:t>
            </a:r>
          </a:p>
          <a:p>
            <a:r>
              <a:rPr lang="ru-RU" dirty="0"/>
              <a:t>Санкт-Петербург в Марафоне был представлен не только участниками, но и координатором одного из направлений:</a:t>
            </a:r>
          </a:p>
          <a:p>
            <a:r>
              <a:rPr lang="ru-RU" dirty="0"/>
              <a:t>Организатор и идейный вдохновитель трека «</a:t>
            </a:r>
            <a:r>
              <a:rPr lang="ru-RU" dirty="0" err="1"/>
              <a:t>Travel</a:t>
            </a:r>
            <a:r>
              <a:rPr lang="ru-RU" dirty="0"/>
              <a:t>-эксперт» - Маргарита Станиславовна Ананьева, руководитель Музея истории детско-юношеского и молодежного туризма России Городской Станции юных туристов ГБОУ «Балтийский берег»;</a:t>
            </a:r>
          </a:p>
          <a:p>
            <a:r>
              <a:rPr lang="ru-RU" dirty="0" smtClean="0"/>
              <a:t>От Санкт-Петербурга в Марафоне принимало участие 22 команды.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200573" cy="2027104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ПРОГРАММЫ КУРСОВ ПОВЫШЕНИЯ КВАЛИФИКАЦИИ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В 2022/23 УЧЕБНОМ ГОДУ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1517" y="2434727"/>
            <a:ext cx="10884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«Актуализация компетенций организаторов мероприятий, связанных с пребыванием детей в природной среде»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«Организатор детско-юношеского туризма»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«Школа инструкторов туризма»   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48232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indent="27876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Семинары ГУМО и курсов повышения квалификации проходят в Музее истории детско-юношеского и молодежного туризма России</a:t>
            </a:r>
            <a:endParaRPr lang="ru-RU" dirty="0">
              <a:solidFill>
                <a:srgbClr val="002060"/>
              </a:solidFill>
              <a:ea typeface="Times New Roman" panose="020206030504050203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15608" r="30937" b="9967"/>
          <a:stretch>
            <a:fillRect/>
          </a:stretch>
        </p:blipFill>
        <p:spPr>
          <a:xfrm>
            <a:off x="6082085" y="2223880"/>
            <a:ext cx="5689925" cy="40337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4" y="2255890"/>
            <a:ext cx="5351977" cy="4012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9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1446525" cy="93643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Методические документы, разработанные членами ГУМО в 2022/23 учебном </a:t>
            </a:r>
            <a:r>
              <a:rPr lang="ru-RU" dirty="0" smtClean="0">
                <a:solidFill>
                  <a:schemeClr val="bg1"/>
                </a:solidFill>
              </a:rPr>
              <a:t>году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Методическое письмо ««Организация мероприятий, связанных с пребыванием в природной среде обучающихся Санкт-Петербурга»:      https://sutur.balticbereg.ru/normativnye-dokumenty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Рекомендации по использованию методик категорирования маршрутов и естественных препятствий маршрутов при определении сложности походов, экспедиций и сборов обучающихся:    https://sutur.balticbereg.ru/regionalnoj-marshrutno-kvalifikatsionnoj-komissii/2-uncategorised/85-dokumenty-rmkk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747" cy="566738"/>
          </a:xfrm>
          <a:solidFill>
            <a:srgbClr val="77BADA"/>
          </a:solidFill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7523" y="5622361"/>
            <a:ext cx="2150573" cy="55602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РМКК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7754" y="5628195"/>
            <a:ext cx="2207607" cy="55019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Веб-сайт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страница ГУМО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Подзаголовок 2"/>
          <p:cNvSpPr txBox="1"/>
          <p:nvPr/>
        </p:nvSpPr>
        <p:spPr>
          <a:xfrm>
            <a:off x="1493401" y="830203"/>
            <a:ext cx="5376313" cy="85862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rgbClr val="29679F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тел.(812) 325-00-46 </a:t>
            </a:r>
            <a:br>
              <a:rPr lang="ru-RU" sz="3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29679F"/>
                </a:solidFill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29679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3401" y="2542929"/>
            <a:ext cx="777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РМКК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ВК: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://</a:t>
            </a: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vk.com/club1914451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1" y="1742562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93400" y="1769783"/>
            <a:ext cx="1069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Страница ГУМО на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Веб-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сайте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Г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орСЮтур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http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://www.sutur.balticbereg.ru/gumo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23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11" y="943143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9"/>
          <p:cNvSpPr txBox="1"/>
          <p:nvPr/>
        </p:nvSpPr>
        <p:spPr>
          <a:xfrm>
            <a:off x="747" y="-14587"/>
            <a:ext cx="12192000" cy="601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1" y="2489715"/>
            <a:ext cx="665302" cy="665302"/>
          </a:xfrm>
          <a:prstGeom prst="rect">
            <a:avLst/>
          </a:prstGeom>
        </p:spPr>
      </p:pic>
      <p:pic>
        <p:nvPicPr>
          <p:cNvPr id="2050" name="Picture 2" descr="http://qrcoder.ru/code/?%7Bhttps%3A%2F%2Fvk.com%2Fclub19144511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67" y="3110515"/>
            <a:ext cx="2463084" cy="24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%3A%2F%2Fwww.sutur.balticbereg.ru%2Fgumo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51" y="3110515"/>
            <a:ext cx="2511846" cy="2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54" y="4686567"/>
            <a:ext cx="2017832" cy="13627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98303" y="5622361"/>
            <a:ext cx="2020978" cy="55602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Веб-сайт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/>
                <a:ea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/>
                <a:ea typeface="Times New Roman" panose="02020603050405020304" pitchFamily="18" charset="0"/>
              </a:rPr>
              <a:t>траница РМКК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594" y="3141894"/>
            <a:ext cx="2404867" cy="240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469" y="0"/>
            <a:ext cx="12181531" cy="587458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smtClean="0">
                <a:solidFill>
                  <a:schemeClr val="bg1"/>
                </a:solidFill>
              </a:rPr>
              <a:t>СОСТАВ ЧЛЕНОВ ГУМО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804" y="876815"/>
            <a:ext cx="9878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пециалисты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организующие выездные формы работы с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административных районах 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крупных образовательных организациях Санкт-Петербурга: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9476" y="2201248"/>
            <a:ext cx="84829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2700"/>
              </a:spcAft>
              <a:tabLst>
                <a:tab pos="270510" algn="l"/>
              </a:tabLst>
            </a:pP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специалистов из 16 образовательных организаций</a:t>
            </a:r>
            <a:endParaRPr lang="ru-RU" sz="2800" spc="5" dirty="0">
              <a:solidFill>
                <a:srgbClr val="002060"/>
              </a:solidFill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54" y="3093697"/>
            <a:ext cx="4494883" cy="3371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54" y="3093697"/>
            <a:ext cx="4509379" cy="33831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9"/>
          <p:cNvSpPr txBox="1"/>
          <p:nvPr/>
        </p:nvSpPr>
        <p:spPr>
          <a:xfrm>
            <a:off x="1" y="0"/>
            <a:ext cx="12192000" cy="5874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ЦЕЛЬ ДЕЯТЕЛЬНОСТИ ГУМО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3382" y="827485"/>
            <a:ext cx="994823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cs typeface="Calibri Light" panose="020F0302020204030204" pitchFamily="34" charset="0"/>
              </a:rPr>
              <a:t>повышение безопасности, воспитательной и оздоровительной эффективности процессов подготовки, проведения и подведения итогов детских походов, полевых сборов и экспедиций.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37" y="2790202"/>
            <a:ext cx="4361524" cy="3271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6" y="2790202"/>
            <a:ext cx="4614687" cy="3271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7" y="2260423"/>
            <a:ext cx="2345678" cy="1759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85" y="4302086"/>
            <a:ext cx="2345678" cy="1759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9"/>
          <p:cNvSpPr txBox="1"/>
          <p:nvPr/>
        </p:nvSpPr>
        <p:spPr>
          <a:xfrm>
            <a:off x="1" y="0"/>
            <a:ext cx="12192000" cy="5874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ДЕЯТЕЛЬНОСТЬ ГУМО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018" y="1135957"/>
            <a:ext cx="665281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Походы и экспедиции в педагогике носят название активных форм туристско-краеведческой деятельности. </a:t>
            </a:r>
            <a:endParaRPr lang="ru-RU" sz="3000" b="1" dirty="0" smtClean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30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Технология </a:t>
            </a:r>
            <a:r>
              <a:rPr lang="ru-R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организации туристско-краеведческой деятельности (ТКД) была описана доктором педагогических наук Александром Александровичем Остапцом-Свешниковым в последней четверти прошлого века. </a:t>
            </a:r>
          </a:p>
          <a:p>
            <a:pPr algn="just"/>
            <a:endParaRPr lang="ru-RU" sz="2400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9809" y="843110"/>
            <a:ext cx="3582649" cy="5607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9"/>
          <p:cNvSpPr txBox="1"/>
          <p:nvPr/>
        </p:nvSpPr>
        <p:spPr>
          <a:xfrm>
            <a:off x="1" y="0"/>
            <a:ext cx="12192000" cy="5874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ДЕЯТЕЛЬНОСТЬ ГУМО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406" y="587458"/>
            <a:ext cx="77555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2060"/>
                </a:solidFill>
                <a:cs typeface="Calibri Light" panose="020F0302020204030204" pitchFamily="34" charset="0"/>
              </a:rPr>
              <a:t>Контрольными мероприятиями, позволяющими выявлять и повышать уровень безопасности и эффективности активных форм ТКД являются соревнования на контрольных туристских маршрутах и соревнования походов и экспедиций, на проведении которых акцентируется работа ГУМО.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8879" r="22105" b="28503"/>
          <a:stretch>
            <a:fillRect/>
          </a:stretch>
        </p:blipFill>
        <p:spPr>
          <a:xfrm>
            <a:off x="596288" y="3846000"/>
            <a:ext cx="3402835" cy="24916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2" y="3846000"/>
            <a:ext cx="3321204" cy="24909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94" y="811269"/>
            <a:ext cx="3654575" cy="55076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9"/>
          <p:cNvSpPr txBox="1"/>
          <p:nvPr/>
        </p:nvSpPr>
        <p:spPr>
          <a:xfrm>
            <a:off x="1" y="0"/>
            <a:ext cx="12192000" cy="5874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ДЕЯТЕЛЬНОСТЬ ГУМО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647" y="718488"/>
            <a:ext cx="671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Еще </a:t>
            </a:r>
            <a:r>
              <a:rPr lang="ru-RU" sz="2800" b="1" dirty="0">
                <a:solidFill>
                  <a:srgbClr val="002060"/>
                </a:solidFill>
                <a:cs typeface="Calibri Light" panose="020F0302020204030204" pitchFamily="34" charset="0"/>
              </a:rPr>
              <a:t>одним </a:t>
            </a:r>
            <a:r>
              <a:rPr lang="ru-RU" sz="28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аспектом </a:t>
            </a:r>
            <a:r>
              <a:rPr lang="ru-RU" sz="2800" b="1" dirty="0">
                <a:solidFill>
                  <a:srgbClr val="002060"/>
                </a:solidFill>
                <a:cs typeface="Calibri Light" panose="020F0302020204030204" pitchFamily="34" charset="0"/>
              </a:rPr>
              <a:t>ГУМО является работа по повышению квалификации организаторов детских походов и экспедиций.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65400"/>
            <a:ext cx="6777810" cy="3812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14" y="655895"/>
            <a:ext cx="4024896" cy="2682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1" y="3635566"/>
            <a:ext cx="3976720" cy="2982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9"/>
          <p:cNvSpPr txBox="1"/>
          <p:nvPr/>
        </p:nvSpPr>
        <p:spPr>
          <a:xfrm>
            <a:off x="1" y="0"/>
            <a:ext cx="12192000" cy="5874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МАРШРУТНО-КВАЛИФИКАЦИОННЫЕ КОМИССИИ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647" y="718488"/>
            <a:ext cx="11742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800" b="1" dirty="0">
                <a:solidFill>
                  <a:srgbClr val="002060"/>
                </a:solidFill>
                <a:cs typeface="Calibri Light" panose="020F0302020204030204" pitchFamily="34" charset="0"/>
              </a:rPr>
              <a:t>Деятельность по повышению безопасности активных форм ТКД строится посредством организации деятельности маршрутно-квалификационных комиссий образовательных организаций (МКК), руководителями и экспертами которых являются члены ГУМО.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9131" y="2603483"/>
            <a:ext cx="6081573" cy="372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8" y="2727317"/>
            <a:ext cx="4798224" cy="35998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94BAE4"/>
              </a:clrFrom>
              <a:clrTo>
                <a:srgbClr val="94BA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" y="116227"/>
            <a:ext cx="11645900" cy="6518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0" name="Текст 9"/>
          <p:cNvSpPr txBox="1"/>
          <p:nvPr/>
        </p:nvSpPr>
        <p:spPr>
          <a:xfrm>
            <a:off x="10795" y="-3810"/>
            <a:ext cx="12181205" cy="11817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СХЕМА ВЗАИМОДЕЙСТВИЯ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МАРШРУТНО-КВАЛИФИКАЦИОННЫХ КОМИССИЙ</a:t>
            </a:r>
            <a:endParaRPr lang="ru-RU" sz="3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2505" y="2620403"/>
            <a:ext cx="280440" cy="524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752" y="2662939"/>
            <a:ext cx="317019" cy="524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8994" y="1517571"/>
            <a:ext cx="414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ЦРМКК</a:t>
            </a:r>
          </a:p>
          <a:p>
            <a:pPr lvl="0" algn="ctr"/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ЦДЮТиК</a:t>
            </a:r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 ФЦДО</a:t>
            </a:r>
            <a:endParaRPr lang="ru-RU" sz="3000" b="1" dirty="0">
              <a:solidFill>
                <a:srgbClr val="002060"/>
              </a:solidFill>
              <a:latin typeface="Arial Black" panose="020B0A04020102020204" pitchFamily="34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5586" y="3241121"/>
            <a:ext cx="616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РМКК СПб </a:t>
            </a:r>
            <a:endParaRPr lang="ru-RU" sz="3000" b="1" dirty="0" smtClean="0">
              <a:solidFill>
                <a:srgbClr val="002060"/>
              </a:solidFill>
              <a:latin typeface="Arial Black" panose="020B0A04020102020204" pitchFamily="34" charset="0"/>
              <a:ea typeface="Open Sans SemiBold" pitchFamily="2" charset="0"/>
              <a:cs typeface="Open Sans SemiBold" pitchFamily="2" charset="0"/>
            </a:endParaRPr>
          </a:p>
          <a:p>
            <a:pPr lvl="0" algn="ctr"/>
            <a:r>
              <a:rPr lang="ru-RU" sz="3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ГБОУ «Балтийский берег») </a:t>
            </a:r>
            <a:endParaRPr lang="ru-RU" sz="3000" b="1" dirty="0">
              <a:solidFill>
                <a:srgbClr val="002060"/>
              </a:solidFill>
              <a:latin typeface="Arial Black" panose="020B0A04020102020204" pitchFamily="34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2012" y="4152826"/>
            <a:ext cx="280440" cy="5243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259" y="4195362"/>
            <a:ext cx="317019" cy="5243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601" y="5326681"/>
            <a:ext cx="280440" cy="5243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1929" y="5326681"/>
            <a:ext cx="317019" cy="5243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98133" y="4719663"/>
            <a:ext cx="826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районные МКК (МКК УДО СПб) 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9720" y="5989453"/>
            <a:ext cx="410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ea typeface="Open Sans SemiBold" pitchFamily="2" charset="0"/>
                <a:cs typeface="Open Sans SemiBold" pitchFamily="2" charset="0"/>
              </a:rPr>
              <a:t>МКК СОШ СПб 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  <a:ea typeface="Open Sans SemiBold" pitchFamily="2" charset="0"/>
              <a:cs typeface="Open Sans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0" name="Текст 9"/>
          <p:cNvSpPr txBox="1"/>
          <p:nvPr/>
        </p:nvSpPr>
        <p:spPr>
          <a:xfrm>
            <a:off x="10795" y="-3810"/>
            <a:ext cx="12181205" cy="11817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3800" b="1" dirty="0">
                <a:solidFill>
                  <a:schemeClr val="bg1"/>
                </a:solidFill>
              </a:rPr>
              <a:t>СТРУКТУРА </a:t>
            </a:r>
            <a:r>
              <a:rPr lang="ru-RU" sz="3800" b="1" dirty="0" smtClean="0">
                <a:solidFill>
                  <a:schemeClr val="bg1"/>
                </a:solidFill>
              </a:rPr>
              <a:t>МАРШРУТНО-КВАЛИФИКАЦИОННЫХ </a:t>
            </a:r>
            <a:r>
              <a:rPr lang="ru-RU" sz="3800" b="1" dirty="0" smtClean="0">
                <a:solidFill>
                  <a:schemeClr val="bg1"/>
                </a:solidFill>
              </a:rPr>
              <a:t>КОМИССИЙ</a:t>
            </a:r>
            <a:endParaRPr lang="ru-RU" sz="3800" b="1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3447" y="1338074"/>
            <a:ext cx="11229216" cy="4893647"/>
            <a:chOff x="323447" y="1338074"/>
            <a:chExt cx="11229216" cy="489364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2281" y="3258060"/>
              <a:ext cx="3957698" cy="2876581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814039" y="1338074"/>
              <a:ext cx="1073862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38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Председатель. </a:t>
              </a:r>
            </a:p>
            <a:p>
              <a:pPr lvl="0"/>
              <a:r>
                <a:rPr lang="ru-RU" sz="38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Зам. председателя по маршрутной работе.</a:t>
              </a:r>
            </a:p>
            <a:p>
              <a:pPr lvl="0"/>
              <a:r>
                <a:rPr lang="ru-RU" sz="38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Зам </a:t>
              </a:r>
              <a:r>
                <a:rPr lang="ru-RU" sz="3800" b="1" dirty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председателя по квалификационной  </a:t>
              </a:r>
              <a:r>
                <a:rPr lang="ru-RU" sz="38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работе.</a:t>
              </a:r>
            </a:p>
            <a:p>
              <a:pPr lvl="0"/>
              <a:r>
                <a:rPr lang="ru-RU" sz="38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Ответственный секретарь.</a:t>
              </a:r>
            </a:p>
            <a:p>
              <a:pPr lvl="0"/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Пешеходный </a:t>
              </a:r>
              <a:r>
                <a:rPr lang="ru-RU" sz="3200" b="1" dirty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сектор </a:t>
              </a:r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– 3 чел.</a:t>
              </a:r>
            </a:p>
            <a:p>
              <a:pPr lvl="0"/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Лыжный сектор – 3 чел. </a:t>
              </a:r>
            </a:p>
            <a:p>
              <a:pPr lvl="0"/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Горный </a:t>
              </a:r>
              <a:r>
                <a:rPr lang="ru-RU" sz="3200" b="1" dirty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сектор </a:t>
              </a:r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– 3 чел.</a:t>
              </a:r>
            </a:p>
            <a:p>
              <a:pPr lvl="0"/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Водный сектор – 3 чел. </a:t>
              </a:r>
            </a:p>
            <a:p>
              <a:pPr lvl="0"/>
              <a:r>
                <a:rPr lang="ru-RU" sz="3200" b="1" dirty="0" smtClean="0">
                  <a:solidFill>
                    <a:srgbClr val="002060"/>
                  </a:solidFill>
                  <a:ea typeface="Open Sans SemiBold" pitchFamily="2" charset="0"/>
                  <a:cs typeface="Open Sans SemiBold" pitchFamily="2" charset="0"/>
                </a:rPr>
                <a:t>Экспедиционный сектор – 3 чел.</a:t>
              </a:r>
              <a:endParaRPr lang="ru-RU" sz="3200" b="1" dirty="0">
                <a:solidFill>
                  <a:srgbClr val="002060"/>
                </a:solidFill>
                <a:ea typeface="Open Sans SemiBold" pitchFamily="2" charset="0"/>
                <a:cs typeface="Open Sans SemiBold" pitchFamily="2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3448" y="1603981"/>
              <a:ext cx="237765" cy="23776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3447" y="2139240"/>
              <a:ext cx="237765" cy="2377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0978" y="2699455"/>
              <a:ext cx="237765" cy="23776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0543" y="3828776"/>
              <a:ext cx="256054" cy="22557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0543" y="4350283"/>
              <a:ext cx="256054" cy="22557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907" y="4819581"/>
              <a:ext cx="256054" cy="22557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753" y="5316382"/>
              <a:ext cx="256054" cy="22557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1629" y="5837889"/>
              <a:ext cx="256054" cy="22557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3448" y="3221014"/>
              <a:ext cx="237765" cy="237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2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760</Words>
  <Application>Microsoft Office PowerPoint</Application>
  <PresentationFormat>Широкоэкранный</PresentationFormat>
  <Paragraphs>111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Candara</vt:lpstr>
      <vt:lpstr>Open Sans SemiBold</vt:lpstr>
      <vt:lpstr>Segoe UI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User</cp:lastModifiedBy>
  <cp:revision>320</cp:revision>
  <cp:lastPrinted>2022-11-25T13:24:00Z</cp:lastPrinted>
  <dcterms:created xsi:type="dcterms:W3CDTF">2020-12-21T12:58:00Z</dcterms:created>
  <dcterms:modified xsi:type="dcterms:W3CDTF">2023-05-22T07:09:44Z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62B47B0703E44229995C2CA118458F3C</vt:lpwstr>
  </property>
  <property fmtid="{D5CDD505-2E9C-101B-9397-08002B2CF9AE}" pid="3" name="KSOProductBuildVer">
    <vt:lpwstr>1049-11.2.0.11537</vt:lpwstr>
  </property>
</Properties>
</file>