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1" r:id="rId4"/>
    <p:sldId id="279" r:id="rId5"/>
    <p:sldId id="268" r:id="rId6"/>
    <p:sldId id="274" r:id="rId7"/>
    <p:sldId id="269" r:id="rId8"/>
    <p:sldId id="276" r:id="rId9"/>
    <p:sldId id="277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7DB"/>
    <a:srgbClr val="326791"/>
    <a:srgbClr val="BDC1CC"/>
    <a:srgbClr val="F5F5F5"/>
    <a:srgbClr val="BDC1CA"/>
    <a:srgbClr val="26364F"/>
    <a:srgbClr val="94C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5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76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8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7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8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6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9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3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9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59774" y="1321724"/>
            <a:ext cx="8872451" cy="1986741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О</a:t>
            </a:r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тдел туризма, краеведения и спорта</a:t>
            </a:r>
          </a:p>
          <a:p>
            <a:pPr algn="ctr"/>
            <a:endParaRPr lang="ru-RU" sz="2800" dirty="0" smtClean="0">
              <a:solidFill>
                <a:srgbClr val="26364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 Детско-юношеский </a:t>
            </a:r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туризм</a:t>
            </a:r>
          </a:p>
          <a:p>
            <a:pPr algn="ctr"/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в  Выборгском районе Санкт-Петербурга</a:t>
            </a:r>
            <a:endParaRPr lang="ru-RU" sz="28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18682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86" y="3684249"/>
            <a:ext cx="2936727" cy="1965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380" y="3665460"/>
            <a:ext cx="2671314" cy="2003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7" y="4253057"/>
            <a:ext cx="2893070" cy="19279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24" y="4253057"/>
            <a:ext cx="3002003" cy="20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18682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67" y="1156755"/>
            <a:ext cx="8138304" cy="54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0575" y="5474807"/>
            <a:ext cx="7756525" cy="436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59774" y="1321724"/>
            <a:ext cx="8872451" cy="1986741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67 групп</a:t>
            </a:r>
          </a:p>
          <a:p>
            <a:pPr algn="ctr"/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26 программ туристско-краеведческой и физкультурно-спортивной направленностей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18682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pic>
        <p:nvPicPr>
          <p:cNvPr id="1034" name="Picture 10" descr="https://sun9-53.userapi.com/impf/c841522/v841522088/6c9b8/FoBXGm4eh3Q.jpg?size=2560x1707&amp;quality=96&amp;sign=8e888dbc4ee536cb1c7b9088269bd78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4311971"/>
            <a:ext cx="3173562" cy="211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88.userapi.com/impg/-vW4pYamx3EsI6uJInvnRMupsRcM3Txx0WCrHg/E_ifynPfi_4.jpg?size=1688x1688&amp;quality=95&amp;sign=250c7f55313aff9caf3169b8d4b7d67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851" y="3518991"/>
            <a:ext cx="2714748" cy="259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83.userapi.com/impf/c834402/v834402422/fdb4b/f4tPySp5zZo.jpg?size=2560x1437&amp;quality=96&amp;sign=1740791ac83c317a6d85ac987d966cdd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62" y="3657117"/>
            <a:ext cx="3790127" cy="212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524" y="4211068"/>
            <a:ext cx="2789089" cy="20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47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20902" y="3165894"/>
            <a:ext cx="3466758" cy="2915729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Спортивный туризм.</a:t>
            </a:r>
          </a:p>
          <a:p>
            <a:pPr algn="ctr"/>
            <a:r>
              <a:rPr lang="ru-RU" sz="20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Юные </a:t>
            </a:r>
            <a:r>
              <a:rPr lang="ru-RU" sz="2000" dirty="0">
                <a:solidFill>
                  <a:srgbClr val="26364F"/>
                </a:solidFill>
                <a:latin typeface="Comic Sans MS" panose="030F0702030302020204" pitchFamily="66" charset="0"/>
              </a:rPr>
              <a:t>инструкторы </a:t>
            </a:r>
            <a:r>
              <a:rPr lang="ru-RU" sz="20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туризма.</a:t>
            </a:r>
          </a:p>
          <a:p>
            <a:pPr algn="ctr"/>
            <a:r>
              <a:rPr lang="ru-RU" sz="20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Комбинированный туризм.</a:t>
            </a:r>
          </a:p>
          <a:p>
            <a:pPr algn="ctr"/>
            <a:r>
              <a:rPr lang="ru-RU" sz="20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Реабилитационный туризм.</a:t>
            </a:r>
          </a:p>
          <a:p>
            <a:pPr algn="ctr"/>
            <a:r>
              <a:rPr lang="ru-RU" sz="20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Экологический туризм.</a:t>
            </a:r>
          </a:p>
          <a:p>
            <a:pPr algn="ctr"/>
            <a:r>
              <a:rPr lang="ru-RU" sz="20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271 учащийся</a:t>
            </a:r>
            <a:endParaRPr lang="ru-RU" sz="20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18682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59774" y="1268082"/>
            <a:ext cx="10020392" cy="13802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494 учащихся</a:t>
            </a:r>
          </a:p>
          <a:p>
            <a:pPr algn="ctr"/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15 программ туристско-краеведческой направленности</a:t>
            </a:r>
          </a:p>
          <a:p>
            <a:pPr algn="ctr"/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13 педагогов дополнительного образования</a:t>
            </a:r>
            <a:endParaRPr lang="ru-RU" sz="28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64687" y="3735239"/>
            <a:ext cx="2854283" cy="1820174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Юный спасатель.</a:t>
            </a:r>
          </a:p>
          <a:p>
            <a:pPr algn="ctr"/>
            <a:r>
              <a:rPr lang="ru-RU" sz="20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Юный армеец.</a:t>
            </a:r>
          </a:p>
          <a:p>
            <a:pPr algn="ctr"/>
            <a:r>
              <a:rPr lang="ru-RU" sz="20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Военно-спортивное многоборье.</a:t>
            </a:r>
          </a:p>
          <a:p>
            <a:pPr algn="ctr"/>
            <a:r>
              <a:rPr lang="ru-RU" sz="20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81 учащийся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95997" y="3610156"/>
            <a:ext cx="2854283" cy="2070340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Гид по </a:t>
            </a:r>
            <a:r>
              <a:rPr lang="ru-RU" sz="2000" dirty="0">
                <a:solidFill>
                  <a:srgbClr val="26364F"/>
                </a:solidFill>
                <a:latin typeface="Comic Sans MS" panose="030F0702030302020204" pitchFamily="66" charset="0"/>
              </a:rPr>
              <a:t>С</a:t>
            </a:r>
            <a:r>
              <a:rPr lang="ru-RU" sz="20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анкт-Петербургу.</a:t>
            </a:r>
          </a:p>
          <a:p>
            <a:pPr algn="ctr"/>
            <a:r>
              <a:rPr lang="ru-RU" sz="20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Пешком по городу.</a:t>
            </a:r>
          </a:p>
          <a:p>
            <a:pPr algn="ctr"/>
            <a:r>
              <a:rPr lang="ru-RU" sz="20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История и культура Санкт-Петербурга</a:t>
            </a:r>
          </a:p>
          <a:p>
            <a:pPr algn="ctr"/>
            <a:r>
              <a:rPr lang="ru-RU" sz="20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142 учащихся</a:t>
            </a:r>
            <a:endParaRPr lang="ru-RU" sz="20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20902" y="2872664"/>
            <a:ext cx="3466758" cy="3208959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Спортивное ориентирование. Начальный уровень</a:t>
            </a:r>
          </a:p>
          <a:p>
            <a:pPr algn="ctr"/>
            <a:r>
              <a:rPr lang="ru-RU" sz="20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Основная</a:t>
            </a:r>
          </a:p>
          <a:p>
            <a:pPr algn="ctr"/>
            <a:r>
              <a:rPr lang="ru-RU" sz="20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Совершенствование</a:t>
            </a:r>
          </a:p>
          <a:p>
            <a:pPr algn="ctr"/>
            <a:endParaRPr lang="ru-RU" sz="2000" dirty="0" smtClean="0">
              <a:solidFill>
                <a:srgbClr val="26364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203 учащихся</a:t>
            </a:r>
            <a:endParaRPr lang="ru-RU" sz="20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18682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12916" y="1268082"/>
            <a:ext cx="10167250" cy="13802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439 учащихся</a:t>
            </a:r>
          </a:p>
          <a:p>
            <a:pPr algn="ctr"/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12 </a:t>
            </a:r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программ </a:t>
            </a:r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физкультурно-спортивной направленности</a:t>
            </a:r>
            <a:endParaRPr lang="ru-RU" sz="2800" dirty="0" smtClean="0">
              <a:solidFill>
                <a:srgbClr val="26364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12 </a:t>
            </a:r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педагогов дополнительного образования</a:t>
            </a:r>
            <a:endParaRPr lang="ru-RU" sz="28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64687" y="3217025"/>
            <a:ext cx="2854283" cy="1729048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Шахматы</a:t>
            </a:r>
          </a:p>
          <a:p>
            <a:pPr algn="ctr"/>
            <a:endParaRPr lang="ru-RU" sz="2000" dirty="0">
              <a:solidFill>
                <a:srgbClr val="26364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>
                <a:solidFill>
                  <a:srgbClr val="26364F"/>
                </a:solidFill>
                <a:latin typeface="Comic Sans MS" panose="030F0702030302020204" pitchFamily="66" charset="0"/>
              </a:rPr>
              <a:t>126 </a:t>
            </a:r>
            <a:r>
              <a:rPr lang="ru-RU" sz="20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учащихся</a:t>
            </a:r>
            <a:endParaRPr lang="ru-RU" sz="20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95997" y="3158836"/>
            <a:ext cx="2854283" cy="2527069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26364F"/>
                </a:solidFill>
                <a:latin typeface="Comic Sans MS" panose="030F0702030302020204" pitchFamily="66" charset="0"/>
              </a:rPr>
              <a:t>Айкидо</a:t>
            </a:r>
          </a:p>
          <a:p>
            <a:pPr algn="ctr"/>
            <a:r>
              <a:rPr lang="ru-RU" sz="2000" dirty="0">
                <a:solidFill>
                  <a:srgbClr val="26364F"/>
                </a:solidFill>
                <a:latin typeface="Comic Sans MS" panose="030F0702030302020204" pitchFamily="66" charset="0"/>
              </a:rPr>
              <a:t>Девчонки-формула успеха</a:t>
            </a:r>
          </a:p>
          <a:p>
            <a:pPr algn="ctr"/>
            <a:r>
              <a:rPr lang="ru-RU" sz="2000" dirty="0">
                <a:solidFill>
                  <a:srgbClr val="26364F"/>
                </a:solidFill>
                <a:latin typeface="Comic Sans MS" panose="030F0702030302020204" pitchFamily="66" charset="0"/>
              </a:rPr>
              <a:t>Юный </a:t>
            </a:r>
            <a:r>
              <a:rPr lang="ru-RU" sz="20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армеец</a:t>
            </a:r>
          </a:p>
          <a:p>
            <a:pPr algn="ctr"/>
            <a:endParaRPr lang="ru-RU" sz="2000" dirty="0">
              <a:solidFill>
                <a:srgbClr val="26364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>
                <a:solidFill>
                  <a:srgbClr val="26364F"/>
                </a:solidFill>
                <a:latin typeface="Comic Sans MS" panose="030F0702030302020204" pitchFamily="66" charset="0"/>
              </a:rPr>
              <a:t>110 учащихся</a:t>
            </a:r>
          </a:p>
          <a:p>
            <a:pPr algn="ctr"/>
            <a:endParaRPr lang="ru-RU" sz="20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8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18682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59774" y="1523093"/>
            <a:ext cx="8872451" cy="14010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Программы реализуются в ДДЮТ и на базе организаций-партнеров</a:t>
            </a:r>
          </a:p>
          <a:p>
            <a:pPr algn="ctr"/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15 </a:t>
            </a:r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общеобразовательных учреждений района</a:t>
            </a:r>
            <a:endParaRPr lang="ru-RU" sz="28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59774" y="4565342"/>
            <a:ext cx="8872451" cy="16543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Программы «начальной туристкой подготовки» реализуются в 5 ОДОД</a:t>
            </a:r>
            <a:endParaRPr lang="ru-RU" sz="2800" dirty="0">
              <a:solidFill>
                <a:srgbClr val="26364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общеобразовательных учреждений района</a:t>
            </a:r>
            <a:endParaRPr lang="ru-RU" sz="28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4476749" y="3183940"/>
            <a:ext cx="2867025" cy="10642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Методическое сопровождение</a:t>
            </a:r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18682"/>
            <a:ext cx="1402187" cy="1485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6" y="233466"/>
            <a:ext cx="9696450" cy="64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32" y="-156025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18682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59774" y="1523093"/>
            <a:ext cx="8872451" cy="8923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Мероприятия для учащихся </a:t>
            </a:r>
            <a:r>
              <a:rPr lang="ru-RU" sz="2800" dirty="0">
                <a:solidFill>
                  <a:srgbClr val="26364F"/>
                </a:solidFill>
                <a:latin typeface="Comic Sans MS" panose="030F0702030302020204" pitchFamily="66" charset="0"/>
              </a:rPr>
              <a:t>В</a:t>
            </a:r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ыборгского района</a:t>
            </a:r>
            <a:endParaRPr lang="ru-RU" sz="28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76349" y="4532223"/>
            <a:ext cx="3771901" cy="1259626"/>
            <a:chOff x="456179" y="36853"/>
            <a:chExt cx="6386511" cy="117234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 txBox="1"/>
            <p:nvPr/>
          </p:nvSpPr>
          <p:spPr>
            <a:xfrm>
              <a:off x="513408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Соревнования по спортивному ориентированию в рамках проекта «СО в школу»</a:t>
              </a:r>
              <a:endParaRPr lang="ru-RU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310149" y="2655865"/>
            <a:ext cx="3740901" cy="1255670"/>
            <a:chOff x="456179" y="36853"/>
            <a:chExt cx="6386511" cy="117234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513408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spcBef>
                  <a:spcPct val="0"/>
                </a:spcBef>
              </a:pPr>
              <a:r>
                <a:rPr lang="ru-RU" kern="1200" dirty="0" smtClean="0"/>
                <a:t>Соревнования по лыжному биатлону, посвященные</a:t>
              </a:r>
            </a:p>
            <a:p>
              <a:pPr lvl="0" algn="l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Дню защитника Отечества</a:t>
              </a:r>
              <a:endParaRPr lang="ru-RU" kern="1200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71" y="2660230"/>
            <a:ext cx="2475357" cy="16448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25" y="2655865"/>
            <a:ext cx="2371726" cy="1655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70" y="4458925"/>
            <a:ext cx="2475357" cy="16495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25" y="4277764"/>
            <a:ext cx="2381250" cy="201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32" y="-156025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18682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59774" y="1523093"/>
            <a:ext cx="8872451" cy="8923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Мероприятия для учащихся </a:t>
            </a:r>
            <a:r>
              <a:rPr lang="ru-RU" sz="2800" dirty="0">
                <a:solidFill>
                  <a:srgbClr val="26364F"/>
                </a:solidFill>
                <a:latin typeface="Comic Sans MS" panose="030F0702030302020204" pitchFamily="66" charset="0"/>
              </a:rPr>
              <a:t>В</a:t>
            </a:r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ыборгского района</a:t>
            </a:r>
            <a:endParaRPr lang="ru-RU" sz="28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659774" y="3047642"/>
            <a:ext cx="4818665" cy="1046870"/>
            <a:chOff x="456179" y="36853"/>
            <a:chExt cx="6386511" cy="117234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513407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Контрольный туристский маршрут</a:t>
              </a:r>
              <a:r>
                <a:rPr lang="ru-RU" dirty="0"/>
                <a:t> </a:t>
              </a:r>
              <a:r>
                <a:rPr lang="ru-RU" dirty="0" smtClean="0"/>
                <a:t>походно-экспедиционных групп учащихся Выборгского района </a:t>
              </a:r>
              <a:r>
                <a:rPr lang="ru-RU" dirty="0"/>
                <a:t>С</a:t>
              </a:r>
              <a:r>
                <a:rPr lang="ru-RU" dirty="0" smtClean="0"/>
                <a:t>анкт-Петербурга</a:t>
              </a:r>
              <a:endParaRPr lang="ru-RU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664348" y="4556427"/>
            <a:ext cx="4818664" cy="958547"/>
            <a:chOff x="456179" y="36853"/>
            <a:chExt cx="6386511" cy="117234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513408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Туристский слет отдела туризма, краеведения и спорта  ДДЮТ</a:t>
              </a:r>
              <a:endParaRPr lang="ru-RU" kern="120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2781732"/>
            <a:ext cx="2152650" cy="1435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4391025"/>
            <a:ext cx="2228850" cy="1485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599" y="2781059"/>
            <a:ext cx="2155075" cy="14367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598" y="4391025"/>
            <a:ext cx="2228851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0222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18682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59774" y="1523093"/>
            <a:ext cx="8872451" cy="8923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Мероприятия для учащихся </a:t>
            </a:r>
            <a:r>
              <a:rPr lang="ru-RU" sz="2800" dirty="0">
                <a:solidFill>
                  <a:srgbClr val="26364F"/>
                </a:solidFill>
                <a:latin typeface="Comic Sans MS" panose="030F0702030302020204" pitchFamily="66" charset="0"/>
              </a:rPr>
              <a:t>В</a:t>
            </a:r>
            <a:r>
              <a:rPr lang="ru-RU" sz="28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ыборгского района</a:t>
            </a:r>
            <a:endParaRPr lang="ru-RU" sz="28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488801" y="2715947"/>
            <a:ext cx="4198101" cy="1662931"/>
            <a:chOff x="456179" y="36853"/>
            <a:chExt cx="6386511" cy="117234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513407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722911" y="2715947"/>
            <a:ext cx="37298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Первенство Выборгского района Санкт-Петербурга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 спортивному туризму среди учащихся образовательных учреждений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526419" y="4775908"/>
            <a:ext cx="4198101" cy="1030187"/>
            <a:chOff x="456179" y="36853"/>
            <a:chExt cx="6386511" cy="1172345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 txBox="1"/>
            <p:nvPr/>
          </p:nvSpPr>
          <p:spPr>
            <a:xfrm>
              <a:off x="513407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«Приз новичка» среди учащихся туристских объединений</a:t>
              </a:r>
              <a:endParaRPr lang="ru-RU" kern="1200" dirty="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44778" y="4448776"/>
            <a:ext cx="2221674" cy="16662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63" y="2653532"/>
            <a:ext cx="2319282" cy="173946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17317" y="4630610"/>
            <a:ext cx="2013863" cy="1510398"/>
          </a:xfrm>
          <a:prstGeom prst="rect">
            <a:avLst/>
          </a:prstGeom>
        </p:spPr>
      </p:pic>
      <p:pic>
        <p:nvPicPr>
          <p:cNvPr id="25" name="Picture 2" descr="https://sun9-86.userapi.com/impg/77LhWa7vaeX275FkkoZe0ThaOZa5KSqTppc_qA/2L1KeYjh0wQ.jpg?size=1600x902&amp;quality=95&amp;sign=f1efbace90a0baaf619e0ebba28a8cde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050" y="2653532"/>
            <a:ext cx="2696373" cy="15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3.userapi.com/impg/jl_99Sk3PS6dxiNzpeKAlZ0lB7Td5gX4ri1mng/32ABydMpinw.jpg?size=902x1600&amp;quality=95&amp;sign=5f5b6e4e5ed782c0f14b1131ee7bc747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362" y="3758863"/>
            <a:ext cx="1554397" cy="265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275</Words>
  <Application>Microsoft Office PowerPoint</Application>
  <PresentationFormat>Широкоэкранный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user-4</cp:lastModifiedBy>
  <cp:revision>60</cp:revision>
  <dcterms:created xsi:type="dcterms:W3CDTF">2021-11-08T14:24:24Z</dcterms:created>
  <dcterms:modified xsi:type="dcterms:W3CDTF">2023-01-19T18:34:53Z</dcterms:modified>
</cp:coreProperties>
</file>