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sldIdLst>
    <p:sldId id="256" r:id="rId2"/>
    <p:sldId id="261" r:id="rId3"/>
    <p:sldId id="271" r:id="rId4"/>
    <p:sldId id="273" r:id="rId5"/>
    <p:sldId id="274" r:id="rId6"/>
    <p:sldId id="276" r:id="rId7"/>
    <p:sldId id="281" r:id="rId8"/>
    <p:sldId id="275" r:id="rId9"/>
    <p:sldId id="277" r:id="rId10"/>
    <p:sldId id="282" r:id="rId11"/>
    <p:sldId id="262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A98CD54D-7083-4E39-A72B-57533F00308E}">
          <p14:sldIdLst>
            <p14:sldId id="256"/>
            <p14:sldId id="261"/>
            <p14:sldId id="271"/>
            <p14:sldId id="273"/>
            <p14:sldId id="274"/>
            <p14:sldId id="276"/>
            <p14:sldId id="281"/>
            <p14:sldId id="275"/>
            <p14:sldId id="277"/>
            <p14:sldId id="282"/>
          </p14:sldIdLst>
        </p14:section>
        <p14:section name="Раздел без заголовка" id="{34A4E312-DF5D-4D6E-9C71-5B51816F96C9}">
          <p14:sldIdLst>
            <p14:sldId id="262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C282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838" autoAdjust="0"/>
    <p:restoredTop sz="94660"/>
  </p:normalViewPr>
  <p:slideViewPr>
    <p:cSldViewPr>
      <p:cViewPr varScale="1">
        <p:scale>
          <a:sx n="83" d="100"/>
          <a:sy n="83" d="100"/>
        </p:scale>
        <p:origin x="1668" y="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010400" y="152399"/>
            <a:ext cx="1981200" cy="655624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152400" y="153923"/>
            <a:ext cx="6705600" cy="65532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010400" y="2052960"/>
            <a:ext cx="1981200" cy="1828800"/>
          </a:xfrm>
        </p:spPr>
        <p:txBody>
          <a:bodyPr anchor="ctr">
            <a:normAutofit/>
          </a:bodyPr>
          <a:lstStyle>
            <a:lvl1pPr marL="0" indent="0" algn="l">
              <a:buNone/>
              <a:defRPr sz="19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5E690983-0366-4A0C-8CE1-8C90F24D8B21}" type="datetimeFigureOut">
              <a:rPr lang="ru-RU" smtClean="0"/>
              <a:pPr/>
              <a:t>16.10.2024</a:t>
            </a:fld>
            <a:endParaRPr lang="ru-RU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A8727DAD-0193-4DBD-B730-394C67B9BD09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457200" y="2052960"/>
            <a:ext cx="6324600" cy="1828800"/>
          </a:xfrm>
        </p:spPr>
        <p:txBody>
          <a:bodyPr/>
          <a:lstStyle>
            <a:lvl1pPr algn="r">
              <a:defRPr sz="4200" spc="15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690983-0366-4A0C-8CE1-8C90F24D8B21}" type="datetimeFigureOut">
              <a:rPr lang="ru-RU" smtClean="0"/>
              <a:pPr/>
              <a:t>16.10.2024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727DAD-0193-4DBD-B730-394C67B9BD09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52400" y="147319"/>
            <a:ext cx="6705600" cy="655624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7010400" y="147319"/>
            <a:ext cx="1956046" cy="655624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162800" y="274638"/>
            <a:ext cx="1676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690983-0366-4A0C-8CE1-8C90F24D8B21}" type="datetimeFigureOut">
              <a:rPr lang="ru-RU" smtClean="0"/>
              <a:pPr/>
              <a:t>16.10.2024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A8727DAD-0193-4DBD-B730-394C67B9BD09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690983-0366-4A0C-8CE1-8C90F24D8B21}" type="datetimeFigureOut">
              <a:rPr lang="ru-RU" smtClean="0"/>
              <a:pPr/>
              <a:t>16.10.2024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727DAD-0193-4DBD-B730-394C67B9BD09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010400" y="152399"/>
            <a:ext cx="1981200" cy="655624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152400" y="153923"/>
            <a:ext cx="6705600" cy="6553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162799" y="2892277"/>
            <a:ext cx="1600201" cy="1645920"/>
          </a:xfrm>
        </p:spPr>
        <p:txBody>
          <a:bodyPr anchor="ctr"/>
          <a:lstStyle>
            <a:lvl1pPr marL="0" indent="0">
              <a:buNone/>
              <a:defRPr sz="2000">
                <a:solidFill>
                  <a:schemeClr val="bg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5E690983-0366-4A0C-8CE1-8C90F24D8B21}" type="datetimeFigureOut">
              <a:rPr lang="ru-RU" smtClean="0"/>
              <a:pPr/>
              <a:t>16.10.2024</a:t>
            </a:fld>
            <a:endParaRPr lang="ru-RU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A8727DAD-0193-4DBD-B730-394C67B9BD09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381000" y="2892277"/>
            <a:ext cx="6324600" cy="1645920"/>
          </a:xfrm>
        </p:spPr>
        <p:txBody>
          <a:bodyPr/>
          <a:lstStyle>
            <a:lvl1pPr algn="r">
              <a:defRPr sz="4200" spc="15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19072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19072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690983-0366-4A0C-8CE1-8C90F24D8B21}" type="datetimeFigureOut">
              <a:rPr lang="ru-RU" smtClean="0"/>
              <a:pPr/>
              <a:t>16.10.2024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727DAD-0193-4DBD-B730-394C67B9BD09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22438"/>
            <a:ext cx="4040188" cy="639762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438399"/>
            <a:ext cx="4040188" cy="3687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722438"/>
            <a:ext cx="4041775" cy="639762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438399"/>
            <a:ext cx="4041775" cy="3687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690983-0366-4A0C-8CE1-8C90F24D8B21}" type="datetimeFigureOut">
              <a:rPr lang="ru-RU" smtClean="0"/>
              <a:pPr/>
              <a:t>16.10.2024</a:t>
            </a:fld>
            <a:endParaRPr lang="ru-RU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727DAD-0193-4DBD-B730-394C67B9BD09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690983-0366-4A0C-8CE1-8C90F24D8B21}" type="datetimeFigureOut">
              <a:rPr lang="ru-RU" smtClean="0"/>
              <a:pPr/>
              <a:t>16.10.2024</a:t>
            </a:fld>
            <a:endParaRPr lang="ru-R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727DAD-0193-4DBD-B730-394C67B9BD09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52400" y="150919"/>
            <a:ext cx="8831802" cy="655624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690983-0366-4A0C-8CE1-8C90F24D8B21}" type="datetimeFigureOut">
              <a:rPr lang="ru-RU" smtClean="0"/>
              <a:pPr/>
              <a:t>16.10.2024</a:t>
            </a:fld>
            <a:endParaRPr lang="ru-RU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727DAD-0193-4DBD-B730-394C67B9BD09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7010400" y="150876"/>
            <a:ext cx="1981200" cy="655624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 useBgFill="1">
        <p:nvSpPr>
          <p:cNvPr id="9" name="Rectangle 8"/>
          <p:cNvSpPr/>
          <p:nvPr/>
        </p:nvSpPr>
        <p:spPr>
          <a:xfrm>
            <a:off x="152400" y="152400"/>
            <a:ext cx="6705600" cy="65532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304800"/>
            <a:ext cx="586740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159752" y="2130552"/>
            <a:ext cx="1673352" cy="2816352"/>
          </a:xfrm>
        </p:spPr>
        <p:txBody>
          <a:bodyPr tIns="0"/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690983-0366-4A0C-8CE1-8C90F24D8B21}" type="datetimeFigureOut">
              <a:rPr lang="ru-RU" smtClean="0"/>
              <a:pPr/>
              <a:t>16.10.2024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ln>
            <a:noFill/>
          </a:ln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A8727DAD-0193-4DBD-B730-394C67B9BD09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>
          <a:xfrm>
            <a:off x="7159752" y="457200"/>
            <a:ext cx="1675660" cy="1673352"/>
          </a:xfrm>
        </p:spPr>
        <p:txBody>
          <a:bodyPr anchor="b"/>
          <a:lstStyle>
            <a:lvl1pPr algn="l">
              <a:defRPr sz="2000" spc="15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 useBgFill="1">
        <p:nvSpPr>
          <p:cNvPr id="9" name="Rectangle 8"/>
          <p:cNvSpPr/>
          <p:nvPr/>
        </p:nvSpPr>
        <p:spPr>
          <a:xfrm>
            <a:off x="7010400" y="150876"/>
            <a:ext cx="1981200" cy="655624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2400" y="152400"/>
            <a:ext cx="6705600" cy="6553200"/>
          </a:xfrm>
        </p:spPr>
        <p:txBody>
          <a:bodyPr anchor="ctr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dirty="0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162800" y="2133600"/>
            <a:ext cx="1676400" cy="2971800"/>
          </a:xfrm>
        </p:spPr>
        <p:txBody>
          <a:bodyPr tIns="0"/>
          <a:lstStyle>
            <a:lvl1pPr marL="0" indent="0">
              <a:buNone/>
              <a:defRPr sz="14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690983-0366-4A0C-8CE1-8C90F24D8B21}" type="datetimeFigureOut">
              <a:rPr lang="ru-RU" smtClean="0"/>
              <a:pPr/>
              <a:t>16.10.2024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727DAD-0193-4DBD-B730-394C67B9BD09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7162800" y="460248"/>
            <a:ext cx="1676400" cy="1673352"/>
          </a:xfrm>
        </p:spPr>
        <p:txBody>
          <a:bodyPr anchor="b"/>
          <a:lstStyle>
            <a:lvl1pPr algn="l">
              <a:defRPr sz="2000" spc="150" baseline="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152400" y="1634971"/>
            <a:ext cx="8831802" cy="5045476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152399" y="152400"/>
            <a:ext cx="8814047" cy="1346447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81000" y="355847"/>
            <a:ext cx="8381260" cy="105439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0999" y="1719071"/>
            <a:ext cx="8407893" cy="44074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70888" y="6356350"/>
            <a:ext cx="21336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2"/>
                </a:solidFill>
              </a:defRPr>
            </a:lvl1pPr>
          </a:lstStyle>
          <a:p>
            <a:fld id="{5E690983-0366-4A0C-8CE1-8C90F24D8B21}" type="datetimeFigureOut">
              <a:rPr lang="ru-RU" smtClean="0"/>
              <a:pPr/>
              <a:t>16.10.2024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48000" y="6356350"/>
            <a:ext cx="33528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tx2"/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34680" y="6355080"/>
            <a:ext cx="582966" cy="274320"/>
          </a:xfrm>
          <a:prstGeom prst="rect">
            <a:avLst/>
          </a:prstGeom>
          <a:ln w="19050">
            <a:noFill/>
          </a:ln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tx2"/>
                </a:solidFill>
              </a:defRPr>
            </a:lvl1pPr>
          </a:lstStyle>
          <a:p>
            <a:fld id="{A8727DAD-0193-4DBD-B730-394C67B9BD09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3200" kern="1200" cap="all" spc="200" baseline="0">
          <a:ln>
            <a:noFill/>
          </a:ln>
          <a:solidFill>
            <a:schemeClr val="bg1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28600" algn="l" defTabSz="914400" rtl="0" eaLnBrk="1" latinLnBrk="0" hangingPunct="1">
        <a:spcBef>
          <a:spcPct val="20000"/>
        </a:spcBef>
        <a:buClr>
          <a:schemeClr val="accent1"/>
        </a:buClr>
        <a:buFont typeface="Wingdings 2" pitchFamily="18" charset="2"/>
        <a:buChar char=""/>
        <a:defRPr sz="2000" kern="1200" spc="150" baseline="0">
          <a:solidFill>
            <a:schemeClr val="tx2"/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buClr>
          <a:schemeClr val="accent2"/>
        </a:buClr>
        <a:buFont typeface="Wingdings" pitchFamily="2" charset="2"/>
        <a:buChar char="§"/>
        <a:defRPr sz="1800" kern="1200" spc="100" baseline="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buClr>
          <a:schemeClr val="accent3"/>
        </a:buClr>
        <a:buFont typeface="Wingdings" pitchFamily="2" charset="2"/>
        <a:buChar char="§"/>
        <a:defRPr sz="1600" kern="1200" spc="100" baseline="0">
          <a:solidFill>
            <a:schemeClr val="tx2"/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buClr>
          <a:schemeClr val="accent4"/>
        </a:buClr>
        <a:buFont typeface="Wingdings" pitchFamily="2" charset="2"/>
        <a:buChar char="§"/>
        <a:defRPr sz="1400" kern="1200">
          <a:solidFill>
            <a:schemeClr val="tx2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spcBef>
          <a:spcPct val="20000"/>
        </a:spcBef>
        <a:buClr>
          <a:schemeClr val="accent6"/>
        </a:buClr>
        <a:buFont typeface="Wingdings" pitchFamily="2" charset="2"/>
        <a:buChar char="§"/>
        <a:defRPr sz="1300" kern="1200" spc="100" baseline="0">
          <a:solidFill>
            <a:schemeClr val="tx2"/>
          </a:solidFill>
          <a:latin typeface="+mn-lt"/>
          <a:ea typeface="+mn-ea"/>
          <a:cs typeface="+mn-cs"/>
        </a:defRPr>
      </a:lvl5pPr>
      <a:lvl6pPr marL="1554480" indent="-18288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§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1828800" indent="-182880" algn="l" defTabSz="914400" rtl="0" eaLnBrk="1" latinLnBrk="0" hangingPunct="1">
        <a:spcBef>
          <a:spcPct val="20000"/>
        </a:spcBef>
        <a:buClr>
          <a:schemeClr val="accent2"/>
        </a:buClr>
        <a:buFont typeface="Wingdings" pitchFamily="2" charset="2"/>
        <a:buChar char="§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2103120" indent="-182880" algn="l" defTabSz="914400" rtl="0" eaLnBrk="1" latinLnBrk="0" hangingPunct="1">
        <a:spcBef>
          <a:spcPct val="20000"/>
        </a:spcBef>
        <a:buClr>
          <a:schemeClr val="accent3"/>
        </a:buClr>
        <a:buFont typeface="Wingdings" pitchFamily="2" charset="2"/>
        <a:buChar char="§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2377440" indent="-182880" algn="l" defTabSz="914400" rtl="0" eaLnBrk="1" latinLnBrk="0" hangingPunct="1">
        <a:spcBef>
          <a:spcPct val="20000"/>
        </a:spcBef>
        <a:buClr>
          <a:schemeClr val="accent5"/>
        </a:buClr>
        <a:buFont typeface="Wingdings" pitchFamily="2" charset="2"/>
        <a:buChar char="§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7.jpeg"/><Relationship Id="rId4" Type="http://schemas.openxmlformats.org/officeDocument/2006/relationships/image" Target="../media/image2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3.jpeg"/><Relationship Id="rId7" Type="http://schemas.openxmlformats.org/officeDocument/2006/relationships/image" Target="../media/image17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jpeg"/><Relationship Id="rId5" Type="http://schemas.openxmlformats.org/officeDocument/2006/relationships/image" Target="../media/image15.png"/><Relationship Id="rId4" Type="http://schemas.openxmlformats.org/officeDocument/2006/relationships/image" Target="../media/image14.png"/><Relationship Id="rId9" Type="http://schemas.openxmlformats.org/officeDocument/2006/relationships/image" Target="../media/image1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072330" y="1785926"/>
            <a:ext cx="2071670" cy="1316778"/>
          </a:xfrm>
        </p:spPr>
        <p:txBody>
          <a:bodyPr/>
          <a:lstStyle/>
          <a:p>
            <a:pPr>
              <a:spcBef>
                <a:spcPts val="0"/>
              </a:spcBef>
            </a:pPr>
            <a:r>
              <a:rPr lang="ru-RU" sz="1500" b="1" dirty="0">
                <a:solidFill>
                  <a:schemeClr val="bg1"/>
                </a:solidFill>
                <a:latin typeface="Arial Narrow" pitchFamily="34" charset="0"/>
              </a:rPr>
              <a:t>Негреску Доминика</a:t>
            </a:r>
          </a:p>
          <a:p>
            <a:pPr>
              <a:spcBef>
                <a:spcPts val="0"/>
              </a:spcBef>
            </a:pPr>
            <a:r>
              <a:rPr lang="ru-RU" sz="1600" b="1" dirty="0">
                <a:solidFill>
                  <a:schemeClr val="bg1"/>
                </a:solidFill>
                <a:latin typeface="Arial Narrow" pitchFamily="34" charset="0"/>
              </a:rPr>
              <a:t>ГБОУ </a:t>
            </a:r>
            <a:r>
              <a:rPr lang="ru-RU" sz="1600" b="1" dirty="0" smtClean="0">
                <a:solidFill>
                  <a:schemeClr val="bg1"/>
                </a:solidFill>
                <a:latin typeface="Arial Narrow" pitchFamily="34" charset="0"/>
              </a:rPr>
              <a:t>школа № 336</a:t>
            </a:r>
          </a:p>
          <a:p>
            <a:pPr>
              <a:spcBef>
                <a:spcPts val="0"/>
              </a:spcBef>
            </a:pPr>
            <a:r>
              <a:rPr lang="ru-RU" sz="1600" b="1" dirty="0" smtClean="0">
                <a:solidFill>
                  <a:schemeClr val="bg1"/>
                </a:solidFill>
                <a:latin typeface="Arial Narrow" pitchFamily="34" charset="0"/>
              </a:rPr>
              <a:t>Невского района </a:t>
            </a:r>
            <a:endParaRPr lang="ru-RU" sz="1600" b="1" dirty="0">
              <a:solidFill>
                <a:schemeClr val="bg1"/>
              </a:solidFill>
              <a:latin typeface="Arial Narrow" pitchFamily="34" charset="0"/>
            </a:endParaRPr>
          </a:p>
          <a:p>
            <a:pPr>
              <a:spcBef>
                <a:spcPts val="0"/>
              </a:spcBef>
            </a:pPr>
            <a:r>
              <a:rPr lang="ru-RU" sz="1500" b="1" dirty="0" smtClean="0">
                <a:solidFill>
                  <a:schemeClr val="bg1"/>
                </a:solidFill>
                <a:latin typeface="Arial Narrow" pitchFamily="34" charset="0"/>
              </a:rPr>
              <a:t>10 </a:t>
            </a:r>
            <a:r>
              <a:rPr lang="ru-RU" sz="1500" b="1" dirty="0">
                <a:solidFill>
                  <a:schemeClr val="bg1"/>
                </a:solidFill>
                <a:latin typeface="Arial Narrow" pitchFamily="34" charset="0"/>
              </a:rPr>
              <a:t>«А» класс</a:t>
            </a:r>
          </a:p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214290"/>
            <a:ext cx="6768752" cy="1500015"/>
          </a:xfrm>
        </p:spPr>
        <p:txBody>
          <a:bodyPr/>
          <a:lstStyle/>
          <a:p>
            <a:pPr algn="ctr"/>
            <a:r>
              <a:rPr lang="ru-RU" sz="1600" b="1" dirty="0" smtClean="0">
                <a:latin typeface="Arial Narrow" pitchFamily="34" charset="0"/>
              </a:rPr>
              <a:t>Региональный конкурс проектных и </a:t>
            </a:r>
            <a:br>
              <a:rPr lang="ru-RU" sz="1600" b="1" dirty="0" smtClean="0">
                <a:latin typeface="Arial Narrow" pitchFamily="34" charset="0"/>
              </a:rPr>
            </a:br>
            <a:r>
              <a:rPr lang="ru-RU" sz="1600" b="1" dirty="0" smtClean="0">
                <a:latin typeface="Arial Narrow" pitchFamily="34" charset="0"/>
              </a:rPr>
              <a:t>учебно-исследовательских работ обучающихся </a:t>
            </a:r>
            <a:br>
              <a:rPr lang="ru-RU" sz="1600" b="1" dirty="0" smtClean="0">
                <a:latin typeface="Arial Narrow" pitchFamily="34" charset="0"/>
              </a:rPr>
            </a:br>
            <a:r>
              <a:rPr lang="ru-RU" sz="1600" b="1" dirty="0" smtClean="0">
                <a:latin typeface="Arial Narrow" pitchFamily="34" charset="0"/>
              </a:rPr>
              <a:t>в Санкт-Петербурге </a:t>
            </a:r>
            <a:r>
              <a:rPr lang="ru-RU" sz="1100" dirty="0" smtClean="0"/>
              <a:t/>
            </a:r>
            <a:br>
              <a:rPr lang="ru-RU" sz="1100" dirty="0" smtClean="0"/>
            </a:br>
            <a:r>
              <a:rPr lang="ru-RU" sz="1800" b="1" dirty="0" smtClean="0">
                <a:latin typeface="Arial Narrow" pitchFamily="34" charset="0"/>
              </a:rPr>
              <a:t>«Грани Туризма»</a:t>
            </a:r>
            <a:endParaRPr lang="ru-RU" sz="1800" b="1" dirty="0">
              <a:latin typeface="Arial Narrow" pitchFamily="34" charset="0"/>
            </a:endParaRPr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142844" y="1785926"/>
            <a:ext cx="6768752" cy="18288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 defTabSz="914400" rtl="0" eaLnBrk="1" latinLnBrk="0" hangingPunct="1">
              <a:spcBef>
                <a:spcPct val="0"/>
              </a:spcBef>
              <a:buNone/>
              <a:defRPr sz="4200" kern="1200" cap="all" spc="150" baseline="0">
                <a:ln>
                  <a:noFill/>
                </a:ln>
                <a:solidFill>
                  <a:schemeClr val="bg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400" b="1" dirty="0" smtClean="0">
                <a:latin typeface="Arial Narrow" pitchFamily="34" charset="0"/>
              </a:rPr>
              <a:t> </a:t>
            </a:r>
            <a:r>
              <a:rPr lang="ru-RU" sz="2200" b="1" dirty="0" smtClean="0">
                <a:latin typeface="Arial Narrow" pitchFamily="34" charset="0"/>
              </a:rPr>
              <a:t>Информационный проект</a:t>
            </a:r>
          </a:p>
          <a:p>
            <a:pPr algn="ctr"/>
            <a:r>
              <a:rPr lang="ru-RU" sz="2200" b="1" dirty="0" smtClean="0">
                <a:latin typeface="Arial Narrow" pitchFamily="34" charset="0"/>
              </a:rPr>
              <a:t>«Арктика Пинегина в живописи, </a:t>
            </a:r>
          </a:p>
          <a:p>
            <a:pPr algn="ctr"/>
            <a:r>
              <a:rPr lang="ru-RU" sz="2200" b="1" dirty="0" smtClean="0">
                <a:latin typeface="Arial Narrow" pitchFamily="34" charset="0"/>
              </a:rPr>
              <a:t>прозе, кино и фотографиях.</a:t>
            </a:r>
          </a:p>
          <a:p>
            <a:pPr algn="ctr"/>
            <a:r>
              <a:rPr lang="ru-RU" sz="2200" b="1" dirty="0" smtClean="0">
                <a:latin typeface="Arial Narrow" pitchFamily="34" charset="0"/>
              </a:rPr>
              <a:t>Многогранность творчества</a:t>
            </a:r>
            <a:r>
              <a:rPr lang="ru-RU" sz="2400" b="1" dirty="0" smtClean="0">
                <a:latin typeface="Arial Narrow" pitchFamily="34" charset="0"/>
              </a:rPr>
              <a:t>»</a:t>
            </a:r>
            <a:r>
              <a:rPr lang="ru-RU" sz="2000" b="1" dirty="0" smtClean="0">
                <a:latin typeface="Arial Narrow" pitchFamily="34" charset="0"/>
              </a:rPr>
              <a:t/>
            </a:r>
            <a:br>
              <a:rPr lang="ru-RU" sz="2000" b="1" dirty="0" smtClean="0">
                <a:latin typeface="Arial Narrow" pitchFamily="34" charset="0"/>
              </a:rPr>
            </a:br>
            <a:endParaRPr lang="ru-RU" sz="2000" b="1" dirty="0">
              <a:latin typeface="Arial Narrow" pitchFamily="34" charset="0"/>
            </a:endParaRPr>
          </a:p>
        </p:txBody>
      </p:sp>
      <p:sp>
        <p:nvSpPr>
          <p:cNvPr id="5" name="Овал 4"/>
          <p:cNvSpPr/>
          <p:nvPr/>
        </p:nvSpPr>
        <p:spPr>
          <a:xfrm>
            <a:off x="7358082" y="357166"/>
            <a:ext cx="1290958" cy="1303214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1026" name="Picture 2" descr="C:\Users\Ольга\Desktop\hello_html_m3370768a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58082" y="357166"/>
            <a:ext cx="1290958" cy="13032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Ольга\Desktop\Музей логотип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15206" y="5143512"/>
            <a:ext cx="1550710" cy="15507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2051720" y="6093296"/>
            <a:ext cx="288032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 smtClean="0">
                <a:solidFill>
                  <a:schemeClr val="bg1"/>
                </a:solidFill>
              </a:rPr>
              <a:t>Санкт-Петербург, 2024</a:t>
            </a:r>
            <a:endParaRPr lang="ru-RU" sz="1400" dirty="0">
              <a:solidFill>
                <a:schemeClr val="bg1"/>
              </a:solidFill>
            </a:endParaRPr>
          </a:p>
        </p:txBody>
      </p:sp>
      <p:sp>
        <p:nvSpPr>
          <p:cNvPr id="10" name="Подзаголовок 2"/>
          <p:cNvSpPr txBox="1">
            <a:spLocks/>
          </p:cNvSpPr>
          <p:nvPr/>
        </p:nvSpPr>
        <p:spPr>
          <a:xfrm>
            <a:off x="7072330" y="3000372"/>
            <a:ext cx="2071670" cy="2276009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7500" lnSpcReduction="20000"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 2" pitchFamily="18" charset="2"/>
              <a:buNone/>
              <a:defRPr sz="1900" kern="1200" spc="150" baseline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" pitchFamily="2" charset="2"/>
              <a:buNone/>
              <a:defRPr sz="1800" kern="1200" spc="1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" pitchFamily="2" charset="2"/>
              <a:buNone/>
              <a:defRPr sz="1600" kern="1200" spc="1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" pitchFamily="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Clr>
                <a:schemeClr val="accent6"/>
              </a:buClr>
              <a:buFont typeface="Wingdings" pitchFamily="2" charset="2"/>
              <a:buNone/>
              <a:defRPr sz="1300" kern="1200" spc="1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" pitchFamily="2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" pitchFamily="2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Clr>
                <a:schemeClr val="accent5"/>
              </a:buClr>
              <a:buFont typeface="Wingdings" pitchFamily="2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800" b="1" dirty="0" smtClean="0">
                <a:latin typeface="Arial Narrow" pitchFamily="34" charset="0"/>
              </a:rPr>
              <a:t>Руководители</a:t>
            </a:r>
          </a:p>
          <a:p>
            <a:r>
              <a:rPr lang="ru-RU" sz="1800" b="1" dirty="0" smtClean="0">
                <a:solidFill>
                  <a:schemeClr val="bg1"/>
                </a:solidFill>
                <a:latin typeface="Arial Narrow" pitchFamily="34" charset="0"/>
              </a:rPr>
              <a:t>ГБОУ школа № 336</a:t>
            </a:r>
            <a:r>
              <a:rPr lang="ru-RU" sz="1800" b="1" dirty="0" smtClean="0">
                <a:latin typeface="Arial Narrow" pitchFamily="34" charset="0"/>
              </a:rPr>
              <a:t>: </a:t>
            </a:r>
          </a:p>
          <a:p>
            <a:r>
              <a:rPr lang="ru-RU" sz="1800" b="1" dirty="0" smtClean="0">
                <a:latin typeface="Arial Narrow" pitchFamily="34" charset="0"/>
              </a:rPr>
              <a:t>Кушнир Ф.Г.</a:t>
            </a:r>
          </a:p>
          <a:p>
            <a:r>
              <a:rPr lang="ru-RU" sz="1800" b="1" dirty="0" smtClean="0">
                <a:latin typeface="Arial Narrow" pitchFamily="34" charset="0"/>
              </a:rPr>
              <a:t>заведующий музеем Арктики имени Г.Я. Седова</a:t>
            </a:r>
          </a:p>
          <a:p>
            <a:endParaRPr lang="ru-RU" sz="1800" b="1" dirty="0" smtClean="0">
              <a:latin typeface="Arial Narrow" pitchFamily="34" charset="0"/>
            </a:endParaRPr>
          </a:p>
          <a:p>
            <a:r>
              <a:rPr lang="ru-RU" sz="1800" b="1" dirty="0" smtClean="0">
                <a:latin typeface="Arial Narrow" pitchFamily="34" charset="0"/>
              </a:rPr>
              <a:t>Божедомова О.Б.,</a:t>
            </a:r>
          </a:p>
          <a:p>
            <a:r>
              <a:rPr lang="ru-RU" sz="1800" b="1" dirty="0">
                <a:latin typeface="Arial Narrow" pitchFamily="34" charset="0"/>
              </a:rPr>
              <a:t>п</a:t>
            </a:r>
            <a:r>
              <a:rPr lang="ru-RU" sz="1800" b="1" dirty="0" smtClean="0">
                <a:latin typeface="Arial Narrow" pitchFamily="34" charset="0"/>
              </a:rPr>
              <a:t>едагог дополнительного образования</a:t>
            </a:r>
          </a:p>
          <a:p>
            <a:endParaRPr lang="ru-RU" dirty="0"/>
          </a:p>
        </p:txBody>
      </p:sp>
      <p:sp>
        <p:nvSpPr>
          <p:cNvPr id="9217" name="Rectangle 1"/>
          <p:cNvSpPr>
            <a:spLocks noChangeArrowheads="1"/>
          </p:cNvSpPr>
          <p:nvPr/>
        </p:nvSpPr>
        <p:spPr bwMode="auto">
          <a:xfrm>
            <a:off x="1643042" y="4357694"/>
            <a:ext cx="4929222" cy="15081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1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 </a:t>
            </a:r>
            <a:r>
              <a:rPr kumimoji="0" lang="ru-RU" sz="1600" i="1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«Когда после чтения ярко написанных книг сталкиваешься с самой жизнью, с действительной жизнью, всегда остаётся чувство,</a:t>
            </a:r>
            <a:r>
              <a:rPr kumimoji="0" lang="ru-RU" sz="1600" i="1" u="none" strike="noStrike" cap="none" normalizeH="0" dirty="0" smtClean="0">
                <a:ln>
                  <a:noFill/>
                </a:ln>
                <a:solidFill>
                  <a:schemeClr val="bg1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</a:t>
            </a:r>
            <a:r>
              <a:rPr kumimoji="0" lang="ru-RU" sz="1600" i="1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что авторы умолчали о самом главном: о каждодневности».</a:t>
            </a: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«В ледяных просторах» Н.В. Пинегин</a:t>
            </a:r>
            <a:r>
              <a:rPr kumimoji="0" lang="ru-RU" sz="1200" b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ourier New" pitchFamily="49" charset="0"/>
                <a:cs typeface="Courier New" pitchFamily="49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8488531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142844" y="142852"/>
            <a:ext cx="6768752" cy="6429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 defTabSz="914400" rtl="0" eaLnBrk="1" latinLnBrk="0" hangingPunct="1">
              <a:spcBef>
                <a:spcPct val="0"/>
              </a:spcBef>
              <a:buNone/>
              <a:defRPr sz="4200" kern="1200" cap="all" spc="150" baseline="0">
                <a:ln>
                  <a:noFill/>
                </a:ln>
                <a:solidFill>
                  <a:schemeClr val="bg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/>
            </a:r>
            <a:br>
              <a:rPr lang="ru-RU" sz="2000" dirty="0" smtClean="0"/>
            </a:br>
            <a:endParaRPr lang="ru-RU" sz="2200" b="1" dirty="0" smtClean="0">
              <a:latin typeface="Arial Narrow" pitchFamily="34" charset="0"/>
            </a:endParaRPr>
          </a:p>
        </p:txBody>
      </p:sp>
      <p:sp>
        <p:nvSpPr>
          <p:cNvPr id="5" name="Овал 4"/>
          <p:cNvSpPr/>
          <p:nvPr/>
        </p:nvSpPr>
        <p:spPr>
          <a:xfrm>
            <a:off x="7358082" y="357166"/>
            <a:ext cx="1290958" cy="1303214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1026" name="Picture 2" descr="C:\Users\Ольга\Desktop\hello_html_m3370768a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58082" y="357166"/>
            <a:ext cx="1290958" cy="13032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Ольга\Desktop\Музей логотип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15206" y="5143512"/>
            <a:ext cx="1550710" cy="15507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505" name="Rectangle 1"/>
          <p:cNvSpPr>
            <a:spLocks noChangeArrowheads="1"/>
          </p:cNvSpPr>
          <p:nvPr/>
        </p:nvSpPr>
        <p:spPr bwMode="auto">
          <a:xfrm>
            <a:off x="142844" y="357166"/>
            <a:ext cx="6786610" cy="57861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СПИСОК ИСТОЧНИКОВ И ИСПОЛЬЗОВАННОЙ ЛИТЕРАТУРЫ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 Narrow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8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 Narrow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Источники:</a:t>
            </a: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 Narrow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 Тематический раздел экспозиции «Николай Пинегин» музея Арктики имени      Г.Я. Седова, ГБОУ школа № 336, 2023.</a:t>
            </a: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 Narrow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 Альбом открыток: Полярная экспедиция Г.Я. Седова/Н.В. Пинегин. - Донецк: Почта Донбасса, 2021. - 14 с.</a:t>
            </a: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 Narrow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 Каталог выставки. Николай Васильевич Пинегин 1883-1940. - Л: Художник РСФСР, 1959. - 23 с.</a:t>
            </a: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 Narrow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8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 Narrow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Литература:</a:t>
            </a: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 Narrow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 Тенетов Е.А. Долгая выдержка. Коллекция цветовых диапозитивов Н.В. Пинегина из экспедиции Г.Я. Седова к Северному полюсу 1912-1914 г.г./Е.А. Тенетов и др. - Архангельск: Северный морской музей, 2022. - 256 с., ил.</a:t>
            </a: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 Narrow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 Пинегин Н.В. В ледяных просторах. 2-е изд. - Л: Печатный двор, 1933. - 306 с.</a:t>
            </a: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 Narrow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 Пинегин Н.В. Георгий Седов. - Новосибирск: Западно-сибирское книжное издательство, 1971. - 399 с.</a:t>
            </a: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 Narrow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 Соколов-Микитов И.С. Давние встречи. - Л: Советский писатель, 1976. - 318 с.</a:t>
            </a: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 Narrow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 Лосев Л.В. Меандр: Мемуарная проза. - М: Новое издательство, 2010. - 430 с.</a:t>
            </a: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 Narrow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 Пинегин Н.В. Записки полярника. - М: Географгиз, 1952. - 496 с., ил.</a:t>
            </a: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 Narrow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 Бражнин И.Я. Недавние были. - Архангельск: Северо-западное книжное издательство, 1972. - 51 с.</a:t>
            </a: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 Narrow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 Иванов А.Н. Николай Пинегин: влюблённый в Север // Вечер Елабуги. - 2006. -    № 42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6858000" y="1928802"/>
            <a:ext cx="2286000" cy="2923877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/>
            <a:r>
              <a:rPr lang="ru-RU" sz="2400" b="1" dirty="0" smtClean="0">
                <a:solidFill>
                  <a:schemeClr val="bg1"/>
                </a:solidFill>
                <a:latin typeface="Arial Narrow" pitchFamily="34" charset="0"/>
              </a:rPr>
              <a:t>Арктика Пинегина </a:t>
            </a:r>
          </a:p>
          <a:p>
            <a:pPr lvl="0" algn="ctr"/>
            <a:r>
              <a:rPr lang="ru-RU" sz="2400" b="1" dirty="0" smtClean="0">
                <a:solidFill>
                  <a:schemeClr val="bg1"/>
                </a:solidFill>
                <a:latin typeface="Arial Narrow" pitchFamily="34" charset="0"/>
              </a:rPr>
              <a:t>в живописи, </a:t>
            </a:r>
          </a:p>
          <a:p>
            <a:pPr lvl="0" algn="ctr"/>
            <a:r>
              <a:rPr lang="ru-RU" sz="2400" b="1" dirty="0" smtClean="0">
                <a:solidFill>
                  <a:schemeClr val="bg1"/>
                </a:solidFill>
                <a:latin typeface="Arial Narrow" pitchFamily="34" charset="0"/>
              </a:rPr>
              <a:t>прозе, кино и фотографиях</a:t>
            </a:r>
          </a:p>
          <a:p>
            <a:pPr lvl="0" algn="ctr"/>
            <a:endParaRPr lang="ru-RU" sz="2400" b="1" dirty="0" smtClean="0">
              <a:solidFill>
                <a:schemeClr val="bg1"/>
              </a:solidFill>
              <a:latin typeface="Arial Narrow" pitchFamily="34" charset="0"/>
            </a:endParaRPr>
          </a:p>
          <a:p>
            <a:pPr lvl="0" algn="ctr"/>
            <a:r>
              <a:rPr lang="ru-RU" sz="2000" b="1" dirty="0" smtClean="0">
                <a:solidFill>
                  <a:schemeClr val="bg1"/>
                </a:solidFill>
                <a:latin typeface="Arial Narrow" pitchFamily="34" charset="0"/>
              </a:rPr>
              <a:t>Многогранность творчества</a:t>
            </a:r>
            <a:endParaRPr lang="ru-RU" sz="2000" b="1" dirty="0">
              <a:solidFill>
                <a:schemeClr val="bg1"/>
              </a:solidFill>
              <a:latin typeface="Arial Narrow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88531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500042"/>
            <a:ext cx="6143668" cy="1357322"/>
          </a:xfrm>
        </p:spPr>
        <p:txBody>
          <a:bodyPr/>
          <a:lstStyle/>
          <a:p>
            <a:pPr algn="ctr"/>
            <a:r>
              <a:rPr lang="ru-RU" sz="2000" b="1" dirty="0" smtClean="0">
                <a:latin typeface="Arial Narrow" pitchFamily="34" charset="0"/>
              </a:rPr>
              <a:t>Приглашаем  </a:t>
            </a:r>
            <a:br>
              <a:rPr lang="ru-RU" sz="2000" b="1" dirty="0" smtClean="0">
                <a:latin typeface="Arial Narrow" pitchFamily="34" charset="0"/>
              </a:rPr>
            </a:br>
            <a:r>
              <a:rPr lang="ru-RU" sz="2000" b="1" dirty="0" smtClean="0">
                <a:latin typeface="Arial Narrow" pitchFamily="34" charset="0"/>
              </a:rPr>
              <a:t>в музей Арктики имени Г.Я. Седова</a:t>
            </a:r>
            <a:endParaRPr lang="ru-RU" sz="2000" b="1" dirty="0">
              <a:latin typeface="Arial Narrow" pitchFamily="34" charset="0"/>
            </a:endParaRPr>
          </a:p>
        </p:txBody>
      </p:sp>
      <p:sp>
        <p:nvSpPr>
          <p:cNvPr id="7" name="Овал 6"/>
          <p:cNvSpPr/>
          <p:nvPr/>
        </p:nvSpPr>
        <p:spPr>
          <a:xfrm>
            <a:off x="7380312" y="548680"/>
            <a:ext cx="1290958" cy="1303214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8" name="Picture 2" descr="C:\Users\Ольга\Desktop\hello_html_m3370768a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0312" y="548680"/>
            <a:ext cx="1290958" cy="13032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3" descr="C:\Users\Ольга\Desktop\Музей логотип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6296" y="4974634"/>
            <a:ext cx="1550710" cy="15507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image10.png"/>
          <p:cNvPicPr/>
          <p:nvPr/>
        </p:nvPicPr>
        <p:blipFill>
          <a:blip r:embed="rId4"/>
          <a:srcRect/>
          <a:stretch>
            <a:fillRect/>
          </a:stretch>
        </p:blipFill>
        <p:spPr>
          <a:xfrm>
            <a:off x="7240022" y="2708920"/>
            <a:ext cx="1546984" cy="1492339"/>
          </a:xfrm>
          <a:prstGeom prst="rect">
            <a:avLst/>
          </a:prstGeom>
          <a:ln/>
        </p:spPr>
      </p:pic>
      <p:sp>
        <p:nvSpPr>
          <p:cNvPr id="12" name="Прямоугольник 11"/>
          <p:cNvSpPr/>
          <p:nvPr/>
        </p:nvSpPr>
        <p:spPr>
          <a:xfrm>
            <a:off x="428596" y="357166"/>
            <a:ext cx="642942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chemeClr val="bg1"/>
                </a:solidFill>
                <a:latin typeface="Arial Narrow" pitchFamily="34" charset="0"/>
              </a:rPr>
              <a:t>ГБОУ школа № 336 Невского района Санкт-Петерб</a:t>
            </a:r>
            <a:r>
              <a:rPr lang="ru-RU" sz="2000" dirty="0" smtClean="0">
                <a:solidFill>
                  <a:schemeClr val="bg1"/>
                </a:solidFill>
              </a:rPr>
              <a:t>урга</a:t>
            </a:r>
            <a:br>
              <a:rPr lang="ru-RU" sz="2000" dirty="0" smtClean="0">
                <a:solidFill>
                  <a:schemeClr val="bg1"/>
                </a:solidFill>
              </a:rPr>
            </a:br>
            <a:endParaRPr lang="ru-RU" sz="2000" dirty="0">
              <a:solidFill>
                <a:schemeClr val="bg1"/>
              </a:solidFill>
            </a:endParaRPr>
          </a:p>
        </p:txBody>
      </p:sp>
      <p:pic>
        <p:nvPicPr>
          <p:cNvPr id="13" name="Picture 3"/>
          <p:cNvPicPr>
            <a:picLocks noChangeAspect="1" noChangeArrowheads="1"/>
          </p:cNvPicPr>
          <p:nvPr/>
        </p:nvPicPr>
        <p:blipFill>
          <a:blip r:embed="rId5">
            <a:lum contrast="10000"/>
          </a:blip>
          <a:srcRect t="27341" r="2532" b="34581"/>
          <a:stretch>
            <a:fillRect/>
          </a:stretch>
        </p:blipFill>
        <p:spPr bwMode="auto">
          <a:xfrm>
            <a:off x="428596" y="1643050"/>
            <a:ext cx="6143668" cy="41852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4" name="Прямоугольник 13"/>
          <p:cNvSpPr/>
          <p:nvPr/>
        </p:nvSpPr>
        <p:spPr>
          <a:xfrm>
            <a:off x="857224" y="6000768"/>
            <a:ext cx="342902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chemeClr val="bg1"/>
                </a:solidFill>
                <a:latin typeface="Arial Narrow" pitchFamily="34" charset="0"/>
              </a:rPr>
              <a:t>Наш адрес: Санкт- Петербург, </a:t>
            </a:r>
          </a:p>
          <a:p>
            <a:r>
              <a:rPr lang="ru-RU" b="1" dirty="0" smtClean="0">
                <a:solidFill>
                  <a:schemeClr val="bg1"/>
                </a:solidFill>
                <a:latin typeface="Arial Narrow" pitchFamily="34" charset="0"/>
              </a:rPr>
              <a:t>ул. Седова, д. 66, литера «А»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4500562" y="5929330"/>
            <a:ext cx="178591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b="1" dirty="0" smtClean="0">
                <a:solidFill>
                  <a:schemeClr val="bg1"/>
                </a:solidFill>
                <a:latin typeface="Arial Narrow" pitchFamily="34" charset="0"/>
              </a:rPr>
              <a:t>Телефон:</a:t>
            </a:r>
          </a:p>
          <a:p>
            <a:pPr algn="r"/>
            <a:r>
              <a:rPr lang="ru-RU" b="1" dirty="0" smtClean="0">
                <a:solidFill>
                  <a:schemeClr val="bg1"/>
                </a:solidFill>
                <a:latin typeface="Arial Narrow" pitchFamily="34" charset="0"/>
              </a:rPr>
              <a:t>(812) 417-57-57</a:t>
            </a:r>
          </a:p>
        </p:txBody>
      </p:sp>
    </p:spTree>
    <p:extLst>
      <p:ext uri="{BB962C8B-B14F-4D97-AF65-F5344CB8AC3E}">
        <p14:creationId xmlns:p14="http://schemas.microsoft.com/office/powerpoint/2010/main" val="24754910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Ольга\Desktop\17536.jpg"/>
          <p:cNvPicPr>
            <a:picLocks noChangeAspect="1" noChangeArrowheads="1"/>
          </p:cNvPicPr>
          <p:nvPr/>
        </p:nvPicPr>
        <p:blipFill>
          <a:blip r:embed="rId2" cstate="print">
            <a:lum bright="-20000" contras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289" y="260648"/>
            <a:ext cx="1728192" cy="230366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одзаголовок 2"/>
          <p:cNvSpPr txBox="1">
            <a:spLocks/>
          </p:cNvSpPr>
          <p:nvPr/>
        </p:nvSpPr>
        <p:spPr>
          <a:xfrm>
            <a:off x="7199784" y="2786058"/>
            <a:ext cx="1944216" cy="204482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 2" pitchFamily="18" charset="2"/>
              <a:buNone/>
              <a:defRPr sz="1900" kern="1200" spc="150" baseline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" pitchFamily="2" charset="2"/>
              <a:buNone/>
              <a:defRPr sz="1800" kern="1200" spc="1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" pitchFamily="2" charset="2"/>
              <a:buNone/>
              <a:defRPr sz="1600" kern="1200" spc="1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" pitchFamily="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Clr>
                <a:schemeClr val="accent6"/>
              </a:buClr>
              <a:buFont typeface="Wingdings" pitchFamily="2" charset="2"/>
              <a:buNone/>
              <a:defRPr sz="1300" kern="1200" spc="1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" pitchFamily="2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" pitchFamily="2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Clr>
                <a:schemeClr val="accent5"/>
              </a:buClr>
              <a:buFont typeface="Wingdings" pitchFamily="2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800" b="1" dirty="0" smtClean="0">
                <a:latin typeface="Arial Narrow" pitchFamily="34" charset="0"/>
              </a:rPr>
              <a:t>Николай</a:t>
            </a:r>
          </a:p>
          <a:p>
            <a:r>
              <a:rPr lang="ru-RU" sz="1800" b="1" dirty="0" smtClean="0">
                <a:latin typeface="Arial Narrow" pitchFamily="34" charset="0"/>
              </a:rPr>
              <a:t>Васильевич </a:t>
            </a:r>
          </a:p>
          <a:p>
            <a:r>
              <a:rPr lang="ru-RU" sz="1800" b="1" dirty="0" smtClean="0">
                <a:latin typeface="Arial Narrow" pitchFamily="34" charset="0"/>
              </a:rPr>
              <a:t>Пинегин</a:t>
            </a:r>
          </a:p>
          <a:p>
            <a:endParaRPr lang="ru-RU" sz="1800" b="1" dirty="0" smtClean="0">
              <a:latin typeface="Arial Narrow" pitchFamily="34" charset="0"/>
            </a:endParaRPr>
          </a:p>
          <a:p>
            <a:r>
              <a:rPr lang="ru-RU" sz="1800" b="1" dirty="0" smtClean="0">
                <a:latin typeface="Arial Narrow" pitchFamily="34" charset="0"/>
              </a:rPr>
              <a:t>(10.05.1883- 18.10.1940)</a:t>
            </a:r>
          </a:p>
          <a:p>
            <a:endParaRPr lang="ru-RU" sz="1800" b="1" dirty="0">
              <a:latin typeface="Arial Narrow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lum contrast="20000"/>
          </a:blip>
          <a:srcRect l="21883" t="4879" r="16115"/>
          <a:stretch>
            <a:fillRect/>
          </a:stretch>
        </p:blipFill>
        <p:spPr>
          <a:xfrm>
            <a:off x="7286644" y="4857760"/>
            <a:ext cx="1463067" cy="167784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8193" name="Rectangle 1"/>
          <p:cNvSpPr>
            <a:spLocks noChangeArrowheads="1"/>
          </p:cNvSpPr>
          <p:nvPr/>
        </p:nvSpPr>
        <p:spPr bwMode="auto">
          <a:xfrm>
            <a:off x="214282" y="571480"/>
            <a:ext cx="6572296" cy="61093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180975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7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Цель: </a:t>
            </a:r>
            <a:r>
              <a:rPr kumimoji="0" lang="ru-RU" sz="17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через изучение жизненного и творческого пути Н.В. Пинегина создать информационную справку</a:t>
            </a:r>
            <a:endParaRPr kumimoji="0" lang="ru-RU" sz="17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 Narrow" pitchFamily="34" charset="0"/>
              <a:cs typeface="Arial" pitchFamily="34" charset="0"/>
            </a:endParaRPr>
          </a:p>
          <a:p>
            <a:pPr marL="0" marR="0" lvl="0" indent="180975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7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Задачи:  </a:t>
            </a:r>
            <a:endParaRPr kumimoji="0" lang="ru-RU" sz="17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 Narrow" pitchFamily="34" charset="0"/>
              <a:cs typeface="Arial" pitchFamily="34" charset="0"/>
            </a:endParaRPr>
          </a:p>
          <a:p>
            <a:pPr marL="0" marR="0" lvl="0" indent="180975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46088" algn="l"/>
              </a:tabLst>
            </a:pPr>
            <a:r>
              <a:rPr kumimoji="0" lang="ru-RU" sz="17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1.	Проанализировать информацию из разных источников о Н.В. Пинегине и его творческих и исследовательских работах.</a:t>
            </a:r>
            <a:endParaRPr kumimoji="0" lang="ru-RU" sz="17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 Narrow" pitchFamily="34" charset="0"/>
              <a:cs typeface="Arial" pitchFamily="34" charset="0"/>
            </a:endParaRPr>
          </a:p>
          <a:p>
            <a:pPr marL="0" marR="0" lvl="0" indent="180975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46088" algn="l"/>
              </a:tabLst>
            </a:pPr>
            <a:r>
              <a:rPr kumimoji="0" lang="ru-RU" sz="17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2.	Выявить многогранность таланта Н.В. Пинегина как художника и документалиста.</a:t>
            </a:r>
            <a:endParaRPr kumimoji="0" lang="ru-RU" sz="17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 Narrow" pitchFamily="34" charset="0"/>
              <a:cs typeface="Arial" pitchFamily="34" charset="0"/>
            </a:endParaRPr>
          </a:p>
          <a:p>
            <a:pPr marL="0" marR="0" lvl="0" indent="180975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46088" algn="l"/>
              </a:tabLst>
            </a:pPr>
            <a:r>
              <a:rPr kumimoji="0" lang="ru-RU" sz="17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3.	Систематизировать и обобщить материалы о Н.В. Пинегине в контрольный текст экскурсии по тематическому разделу экспозиции «Николай Пинегин».</a:t>
            </a:r>
            <a:endParaRPr kumimoji="0" lang="ru-RU" sz="17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 Narrow" pitchFamily="34" charset="0"/>
              <a:cs typeface="Arial" pitchFamily="34" charset="0"/>
            </a:endParaRPr>
          </a:p>
          <a:p>
            <a:pPr marL="0" marR="0" lvl="0" indent="180975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7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Объект: </a:t>
            </a:r>
            <a:r>
              <a:rPr kumimoji="0" lang="ru-RU" sz="17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многогранность творчества Н.В. Пинегина</a:t>
            </a:r>
            <a:endParaRPr kumimoji="0" lang="ru-RU" sz="17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 Narrow" pitchFamily="34" charset="0"/>
              <a:cs typeface="Arial" pitchFamily="34" charset="0"/>
            </a:endParaRPr>
          </a:p>
          <a:p>
            <a:pPr marL="0" marR="0" lvl="0" indent="180975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7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Предмет:</a:t>
            </a:r>
            <a:r>
              <a:rPr kumimoji="0" lang="ru-RU" sz="17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  тематическое содержание произведений Н.В. Пинегина, посвящённых Арктике.</a:t>
            </a:r>
            <a:endParaRPr kumimoji="0" lang="ru-RU" sz="17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 Narrow" pitchFamily="34" charset="0"/>
              <a:cs typeface="Arial" pitchFamily="34" charset="0"/>
            </a:endParaRPr>
          </a:p>
          <a:p>
            <a:pPr marL="0" marR="0" lvl="0" indent="180975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7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Методы работы</a:t>
            </a:r>
            <a:r>
              <a:rPr kumimoji="0" lang="ru-RU" sz="17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: анализ, сравнение, обобщение изученного материала.</a:t>
            </a:r>
            <a:endParaRPr kumimoji="0" lang="ru-RU" sz="17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 Narrow" pitchFamily="34" charset="0"/>
              <a:cs typeface="Arial" pitchFamily="34" charset="0"/>
            </a:endParaRPr>
          </a:p>
          <a:p>
            <a:pPr marL="0" marR="0" lvl="0" indent="180975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7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Новизна:</a:t>
            </a:r>
            <a:r>
              <a:rPr kumimoji="0" lang="ru-RU" sz="17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 на сегодняшний день имя Н.В. Пинегина широкой публике известно благодаря деятельности музеев, которые хранят его творческое наследие. </a:t>
            </a:r>
          </a:p>
          <a:p>
            <a:pPr marL="0" marR="0" lvl="0" indent="180975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7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В нашем школьном музее есть ряд уникальных предметов (подлинники), связанные с его именем, что позволяет дополнить общеизвестную информацию о творческом портрете Пинегина.</a:t>
            </a:r>
            <a:endParaRPr kumimoji="0" lang="ru-RU" sz="17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 Narrow" pitchFamily="34" charset="0"/>
              <a:cs typeface="Arial" pitchFamily="34" charset="0"/>
            </a:endParaRPr>
          </a:p>
          <a:p>
            <a:pPr marL="0" marR="0" lvl="0" indent="180975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7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Практическая значимость</a:t>
            </a:r>
            <a:r>
              <a:rPr kumimoji="0" lang="ru-RU" sz="17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: результаты исследования будут использованы при проведении тематических экскурсий, тематических классных часов, внеклассных мероприятий в школьном музее.</a:t>
            </a:r>
            <a:endParaRPr kumimoji="0" lang="ru-RU" sz="17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 Narrow" pitchFamily="34" charset="0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714612" y="214290"/>
            <a:ext cx="150393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cap="all" spc="150" dirty="0" smtClean="0">
                <a:solidFill>
                  <a:prstClr val="white"/>
                </a:solidFill>
                <a:ea typeface="+mj-ea"/>
                <a:cs typeface="+mj-cs"/>
              </a:rPr>
              <a:t>Введение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233700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260648"/>
            <a:ext cx="6324600" cy="936104"/>
          </a:xfrm>
        </p:spPr>
        <p:txBody>
          <a:bodyPr/>
          <a:lstStyle/>
          <a:p>
            <a:pPr algn="ctr"/>
            <a:r>
              <a:rPr lang="ru-RU" sz="1800" dirty="0" smtClean="0"/>
              <a:t>АРКТИКА ПИНЕГИНА В ЖИВОПИСИ, ПРОЗЕ, </a:t>
            </a:r>
            <a:br>
              <a:rPr lang="ru-RU" sz="1800" dirty="0" smtClean="0"/>
            </a:br>
            <a:r>
              <a:rPr lang="ru-RU" sz="1800" dirty="0" smtClean="0"/>
              <a:t>КИНО и ФОТОГРАФИЯХ</a:t>
            </a:r>
            <a:endParaRPr lang="ru-RU" sz="18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214282" y="1071546"/>
            <a:ext cx="678661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" indent="0" algn="ctr">
              <a:buNone/>
            </a:pPr>
            <a:r>
              <a:rPr lang="ru-RU" b="1" dirty="0" smtClean="0">
                <a:solidFill>
                  <a:schemeClr val="bg1"/>
                </a:solidFill>
                <a:latin typeface="Arial Narrow" pitchFamily="34" charset="0"/>
              </a:rPr>
              <a:t>Становление творческой личности Н.В. Пинегина</a:t>
            </a:r>
          </a:p>
          <a:p>
            <a:pPr marL="45720" indent="0" algn="just">
              <a:buNone/>
            </a:pPr>
            <a:r>
              <a:rPr lang="ru-RU" b="1" dirty="0" smtClean="0">
                <a:solidFill>
                  <a:schemeClr val="bg1"/>
                </a:solidFill>
                <a:latin typeface="Arial Narrow" pitchFamily="34" charset="0"/>
              </a:rPr>
              <a:t>1901 – поступление в Казанское художественное училище</a:t>
            </a:r>
          </a:p>
          <a:p>
            <a:pPr marL="45720" indent="0" algn="just">
              <a:buNone/>
            </a:pPr>
            <a:r>
              <a:rPr lang="ru-RU" b="1" dirty="0" smtClean="0">
                <a:solidFill>
                  <a:schemeClr val="bg1"/>
                </a:solidFill>
                <a:latin typeface="Arial Narrow" pitchFamily="34" charset="0"/>
              </a:rPr>
              <a:t>1905 – первая поездка на Север</a:t>
            </a:r>
          </a:p>
          <a:p>
            <a:pPr marL="45720" indent="0" algn="just">
              <a:buNone/>
            </a:pPr>
            <a:r>
              <a:rPr lang="ru-RU" b="1" dirty="0" smtClean="0">
                <a:solidFill>
                  <a:schemeClr val="bg1"/>
                </a:solidFill>
                <a:latin typeface="Arial Narrow" pitchFamily="34" charset="0"/>
              </a:rPr>
              <a:t>1906-1907 – чертёжник Китайско-Восточной железной дороги</a:t>
            </a:r>
          </a:p>
          <a:p>
            <a:pPr marL="45720" indent="0" algn="just">
              <a:buNone/>
            </a:pPr>
            <a:r>
              <a:rPr lang="ru-RU" b="1" dirty="0" smtClean="0">
                <a:solidFill>
                  <a:schemeClr val="bg1"/>
                </a:solidFill>
                <a:latin typeface="Arial Narrow" pitchFamily="34" charset="0"/>
              </a:rPr>
              <a:t>1907 – поступление в Петербургскую Академию художеств</a:t>
            </a:r>
          </a:p>
          <a:p>
            <a:pPr marL="45720" indent="0" algn="just">
              <a:buNone/>
            </a:pPr>
            <a:r>
              <a:rPr lang="ru-RU" b="1" dirty="0" smtClean="0">
                <a:solidFill>
                  <a:schemeClr val="bg1"/>
                </a:solidFill>
                <a:latin typeface="Arial Narrow" pitchFamily="34" charset="0"/>
              </a:rPr>
              <a:t>1909 – первая литературная публикация в газете «Айновы острова»</a:t>
            </a:r>
          </a:p>
          <a:p>
            <a:pPr marL="45720" indent="0" algn="just">
              <a:buNone/>
            </a:pPr>
            <a:r>
              <a:rPr lang="ru-RU" b="1" dirty="0" smtClean="0">
                <a:solidFill>
                  <a:schemeClr val="bg1"/>
                </a:solidFill>
                <a:latin typeface="Arial Narrow" pitchFamily="34" charset="0"/>
              </a:rPr>
              <a:t>1910 – путешествие на Новую Землю, знакомство с Г.Я. Седовым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214282" y="4572008"/>
            <a:ext cx="6500858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" algn="ctr"/>
            <a:r>
              <a:rPr lang="ru-RU" b="1" dirty="0" smtClean="0">
                <a:solidFill>
                  <a:schemeClr val="bg1"/>
                </a:solidFill>
                <a:latin typeface="Arial Narrow" pitchFamily="34" charset="0"/>
              </a:rPr>
              <a:t>Участие в экспедиции Г.Я. Седова </a:t>
            </a:r>
            <a:r>
              <a:rPr lang="ru-RU" b="1" spc="-100" dirty="0" smtClean="0">
                <a:solidFill>
                  <a:schemeClr val="bg1"/>
                </a:solidFill>
                <a:latin typeface="Arial Narrow" pitchFamily="34" charset="0"/>
              </a:rPr>
              <a:t>1912-1914 гг. </a:t>
            </a:r>
            <a:endParaRPr lang="ru-RU" b="1" dirty="0" smtClean="0">
              <a:solidFill>
                <a:schemeClr val="bg1"/>
              </a:solidFill>
              <a:latin typeface="Arial Narrow" pitchFamily="34" charset="0"/>
            </a:endParaRPr>
          </a:p>
          <a:p>
            <a:pPr marL="45720" indent="0">
              <a:buNone/>
            </a:pPr>
            <a:r>
              <a:rPr lang="ru-RU" b="1" dirty="0" smtClean="0">
                <a:solidFill>
                  <a:schemeClr val="bg1"/>
                </a:solidFill>
                <a:latin typeface="Arial Narrow" pitchFamily="34" charset="0"/>
              </a:rPr>
              <a:t>1912-1914 – участие в экспедиции к Северному полюсу</a:t>
            </a:r>
          </a:p>
          <a:p>
            <a:pPr marL="45720" indent="0">
              <a:buNone/>
            </a:pPr>
            <a:r>
              <a:rPr lang="ru-RU" b="1" dirty="0" smtClean="0">
                <a:solidFill>
                  <a:schemeClr val="bg1"/>
                </a:solidFill>
                <a:latin typeface="Arial Narrow" pitchFamily="34" charset="0"/>
              </a:rPr>
              <a:t>1915 – получил первую премию Куинджи за этюды об Арктике</a:t>
            </a:r>
          </a:p>
          <a:p>
            <a:pPr marL="45720" indent="0">
              <a:buNone/>
            </a:pPr>
            <a:r>
              <a:rPr lang="ru-RU" b="1" dirty="0" smtClean="0">
                <a:solidFill>
                  <a:schemeClr val="bg1"/>
                </a:solidFill>
                <a:latin typeface="Arial Narrow" pitchFamily="34" charset="0"/>
              </a:rPr>
              <a:t>1915 – выпустил альбом открыток «Экспедиция Г.Я.  Седова»</a:t>
            </a:r>
          </a:p>
          <a:p>
            <a:pPr marL="45720" indent="0">
              <a:buNone/>
            </a:pPr>
            <a:r>
              <a:rPr lang="ru-RU" b="1" dirty="0" smtClean="0">
                <a:solidFill>
                  <a:schemeClr val="bg1"/>
                </a:solidFill>
                <a:latin typeface="Arial Narrow" pitchFamily="34" charset="0"/>
              </a:rPr>
              <a:t>1916 – окончание Петербургской Академии художеств</a:t>
            </a:r>
          </a:p>
          <a:p>
            <a:pPr marL="45720" indent="0">
              <a:buNone/>
            </a:pPr>
            <a:r>
              <a:rPr lang="ru-RU" b="1" dirty="0" smtClean="0">
                <a:solidFill>
                  <a:schemeClr val="bg1"/>
                </a:solidFill>
                <a:latin typeface="Arial Narrow" pitchFamily="34" charset="0"/>
              </a:rPr>
              <a:t>1916 –преподаёт рисунок в училище А.Л. Штиглица</a:t>
            </a:r>
          </a:p>
          <a:p>
            <a:pPr marL="45720" indent="0">
              <a:buNone/>
            </a:pPr>
            <a:r>
              <a:rPr lang="ru-RU" b="1" dirty="0" smtClean="0">
                <a:solidFill>
                  <a:schemeClr val="bg1"/>
                </a:solidFill>
                <a:latin typeface="Arial Narrow" pitchFamily="34" charset="0"/>
              </a:rPr>
              <a:t>1917 – презентация широкой публике кинохроники экспедиции</a:t>
            </a:r>
            <a:endParaRPr lang="ru-RU" b="1" dirty="0">
              <a:solidFill>
                <a:schemeClr val="bg1"/>
              </a:solidFill>
              <a:latin typeface="Arial Narrow" pitchFamily="34" charset="0"/>
            </a:endParaRPr>
          </a:p>
        </p:txBody>
      </p:sp>
      <p:pic>
        <p:nvPicPr>
          <p:cNvPr id="9" name="Picture 2" descr="H:\стенды музей\седов\1909._Оглавление_журнала_со_статьей_Н.Пинегина_об_Айновых_островах.jpg"/>
          <p:cNvPicPr>
            <a:picLocks noChangeAspect="1" noChangeArrowheads="1"/>
          </p:cNvPicPr>
          <p:nvPr/>
        </p:nvPicPr>
        <p:blipFill rotWithShape="1">
          <a:blip r:embed="rId2" cstate="print">
            <a:lum contras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22" t="15270" r="6157" b="5804"/>
          <a:stretch/>
        </p:blipFill>
        <p:spPr bwMode="auto">
          <a:xfrm>
            <a:off x="7172594" y="285728"/>
            <a:ext cx="1704485" cy="26432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3" descr="H:\стенды музей\седов\exped9-nv-pinegin-na-foke-foto-wikipediaorg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3768" y="3143248"/>
            <a:ext cx="1712521" cy="1137689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4" descr="H:\стенды музей\седов\использовано\Седов_в_своей_каюте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00" t="568" r="2000" b="4014"/>
          <a:stretch/>
        </p:blipFill>
        <p:spPr bwMode="auto">
          <a:xfrm>
            <a:off x="7072330" y="5286388"/>
            <a:ext cx="1814220" cy="129984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Прямоугольник 11"/>
          <p:cNvSpPr/>
          <p:nvPr/>
        </p:nvSpPr>
        <p:spPr>
          <a:xfrm>
            <a:off x="7143768" y="4429132"/>
            <a:ext cx="164307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spc="-100" dirty="0" smtClean="0">
                <a:solidFill>
                  <a:schemeClr val="bg1"/>
                </a:solidFill>
                <a:latin typeface="Arial Narrow" pitchFamily="34" charset="0"/>
              </a:rPr>
              <a:t>Н.В. Пинегин </a:t>
            </a:r>
          </a:p>
          <a:p>
            <a:pPr algn="ctr"/>
            <a:r>
              <a:rPr lang="ru-RU" sz="1600" b="1" spc="-100" dirty="0" smtClean="0">
                <a:solidFill>
                  <a:schemeClr val="bg1"/>
                </a:solidFill>
                <a:latin typeface="Arial Narrow" pitchFamily="34" charset="0"/>
              </a:rPr>
              <a:t>Г.Я. Седов</a:t>
            </a:r>
            <a:endParaRPr lang="ru-RU" sz="1600" b="1" spc="-100" dirty="0">
              <a:solidFill>
                <a:schemeClr val="bg1"/>
              </a:solidFill>
              <a:latin typeface="Arial Narrow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357158" y="3214686"/>
            <a:ext cx="6357982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400" i="1" dirty="0" smtClean="0">
                <a:solidFill>
                  <a:schemeClr val="bg1"/>
                </a:solidFill>
                <a:latin typeface="Courier New" pitchFamily="49" charset="0"/>
                <a:cs typeface="Courier New" pitchFamily="49" charset="0"/>
              </a:rPr>
              <a:t>«…В картинах Пинегина арктический воздух чист и прозрачен, призрачным светом сияют ледники, тончайшей синевою, изумрудными переливами светятся льдины. Особенно сильное впечатление производит картина «Полярный покой», изображающая застывшего в полярных льдах «Фоку». </a:t>
            </a:r>
          </a:p>
          <a:p>
            <a:pPr algn="just"/>
            <a:r>
              <a:rPr lang="ru-RU" sz="1400" i="1" dirty="0" smtClean="0">
                <a:solidFill>
                  <a:schemeClr val="bg1"/>
                </a:solidFill>
                <a:latin typeface="Courier New" pitchFamily="49" charset="0"/>
                <a:cs typeface="Courier New" pitchFamily="49" charset="0"/>
              </a:rPr>
              <a:t>                                       </a:t>
            </a:r>
            <a:r>
              <a:rPr lang="ru-RU" sz="1200" dirty="0" smtClean="0">
                <a:solidFill>
                  <a:schemeClr val="bg1"/>
                </a:solidFill>
                <a:latin typeface="Courier New" pitchFamily="49" charset="0"/>
                <a:cs typeface="Courier New" pitchFamily="49" charset="0"/>
              </a:rPr>
              <a:t>И.С. Соколов-Микитов</a:t>
            </a:r>
            <a:endParaRPr lang="ru-RU" sz="1200" dirty="0">
              <a:solidFill>
                <a:schemeClr val="bg1"/>
              </a:solidFill>
              <a:latin typeface="Courier New" pitchFamily="49" charset="0"/>
              <a:cs typeface="Courier New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233700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260648"/>
            <a:ext cx="6324600" cy="936104"/>
          </a:xfrm>
        </p:spPr>
        <p:txBody>
          <a:bodyPr/>
          <a:lstStyle/>
          <a:p>
            <a:pPr algn="ctr"/>
            <a:r>
              <a:rPr lang="ru-RU" sz="1800" dirty="0" smtClean="0"/>
              <a:t>АРКТИКА ПИНЕГИНА В ЖИВОПИСИ, ПРОЗЕ, </a:t>
            </a:r>
            <a:br>
              <a:rPr lang="ru-RU" sz="1800" dirty="0" smtClean="0"/>
            </a:br>
            <a:r>
              <a:rPr lang="ru-RU" sz="1800" dirty="0" smtClean="0"/>
              <a:t>КИНО и ФОТОГРАФИЯХ</a:t>
            </a:r>
            <a:endParaRPr lang="ru-RU" sz="18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214282" y="1142984"/>
            <a:ext cx="657228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" indent="0" algn="ctr">
              <a:buNone/>
            </a:pPr>
            <a:r>
              <a:rPr lang="ru-RU" b="1" dirty="0" smtClean="0">
                <a:solidFill>
                  <a:schemeClr val="bg1"/>
                </a:solidFill>
                <a:latin typeface="Arial Narrow" pitchFamily="34" charset="0"/>
              </a:rPr>
              <a:t>Новые горизонты творчества</a:t>
            </a:r>
          </a:p>
          <a:p>
            <a:pPr marL="45720" indent="0">
              <a:buNone/>
            </a:pPr>
            <a:r>
              <a:rPr lang="ru-RU" b="1" dirty="0" smtClean="0">
                <a:solidFill>
                  <a:schemeClr val="bg1"/>
                </a:solidFill>
                <a:latin typeface="Arial Narrow" pitchFamily="34" charset="0"/>
              </a:rPr>
              <a:t>1916 – художник-историограф Черноморского флота</a:t>
            </a:r>
          </a:p>
          <a:p>
            <a:pPr marL="45720" indent="0">
              <a:buNone/>
            </a:pPr>
            <a:r>
              <a:rPr lang="ru-RU" b="1" dirty="0" smtClean="0">
                <a:solidFill>
                  <a:schemeClr val="bg1"/>
                </a:solidFill>
                <a:latin typeface="Arial Narrow" pitchFamily="34" charset="0"/>
              </a:rPr>
              <a:t>1917 – избран в Первый Совет рабочих депутатов</a:t>
            </a:r>
          </a:p>
          <a:p>
            <a:pPr marL="45720" indent="0">
              <a:buNone/>
            </a:pPr>
            <a:r>
              <a:rPr lang="ru-RU" b="1" dirty="0" smtClean="0">
                <a:solidFill>
                  <a:schemeClr val="bg1"/>
                </a:solidFill>
                <a:latin typeface="Arial Narrow" pitchFamily="34" charset="0"/>
              </a:rPr>
              <a:t>1920 – после занятия Крыма войсками А И. Деникина эмигрировал</a:t>
            </a:r>
          </a:p>
          <a:p>
            <a:pPr marL="45720" indent="0">
              <a:buNone/>
            </a:pPr>
            <a:r>
              <a:rPr lang="ru-RU" b="1" dirty="0" smtClean="0">
                <a:solidFill>
                  <a:schemeClr val="bg1"/>
                </a:solidFill>
                <a:latin typeface="Arial Narrow" pitchFamily="34" charset="0"/>
              </a:rPr>
              <a:t>1921 – пишет декорации к опере «Борис Годунов» в Праге</a:t>
            </a:r>
          </a:p>
          <a:p>
            <a:pPr marL="45720" indent="0">
              <a:buNone/>
            </a:pPr>
            <a:r>
              <a:rPr lang="ru-RU" b="1" dirty="0" smtClean="0">
                <a:solidFill>
                  <a:schemeClr val="bg1"/>
                </a:solidFill>
                <a:latin typeface="Arial Narrow" pitchFamily="34" charset="0"/>
              </a:rPr>
              <a:t>1922 – переезд в Берлин, занятия в Институте мореведения</a:t>
            </a:r>
          </a:p>
          <a:p>
            <a:pPr marL="45720" indent="0">
              <a:buNone/>
            </a:pPr>
            <a:r>
              <a:rPr lang="ru-RU" b="1" dirty="0" smtClean="0">
                <a:solidFill>
                  <a:schemeClr val="bg1"/>
                </a:solidFill>
                <a:latin typeface="Arial Narrow" pitchFamily="34" charset="0"/>
              </a:rPr>
              <a:t>1922 – знакомство с А.М. Горьким</a:t>
            </a:r>
          </a:p>
          <a:p>
            <a:pPr marL="45720" indent="0">
              <a:buNone/>
            </a:pPr>
            <a:r>
              <a:rPr lang="ru-RU" b="1" dirty="0" smtClean="0">
                <a:solidFill>
                  <a:schemeClr val="bg1"/>
                </a:solidFill>
                <a:latin typeface="Arial Narrow" pitchFamily="34" charset="0"/>
              </a:rPr>
              <a:t>1922 – выход в свет книги Н.В. Пинегина «В ледяных просторах» 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142844" y="3643314"/>
            <a:ext cx="6715172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" indent="0" algn="ctr">
              <a:buNone/>
            </a:pPr>
            <a:r>
              <a:rPr lang="ru-RU" b="1" dirty="0" smtClean="0">
                <a:solidFill>
                  <a:schemeClr val="bg1"/>
                </a:solidFill>
                <a:latin typeface="Arial Narrow" pitchFamily="34" charset="0"/>
              </a:rPr>
              <a:t>Возвращение в Арктику</a:t>
            </a:r>
          </a:p>
          <a:p>
            <a:pPr marL="45720" indent="0">
              <a:buNone/>
            </a:pPr>
            <a:r>
              <a:rPr lang="ru-RU" b="1" dirty="0" smtClean="0">
                <a:solidFill>
                  <a:schemeClr val="bg1"/>
                </a:solidFill>
                <a:latin typeface="Arial Narrow" pitchFamily="34" charset="0"/>
              </a:rPr>
              <a:t>1923 – возвращение в Россию </a:t>
            </a:r>
          </a:p>
          <a:p>
            <a:pPr marL="45720" indent="0">
              <a:buNone/>
            </a:pPr>
            <a:r>
              <a:rPr lang="ru-RU" b="1" dirty="0" smtClean="0">
                <a:solidFill>
                  <a:schemeClr val="bg1"/>
                </a:solidFill>
                <a:latin typeface="Arial Narrow" pitchFamily="34" charset="0"/>
              </a:rPr>
              <a:t>1924 – гидрографическая экспедиция на Новую Землю</a:t>
            </a:r>
          </a:p>
          <a:p>
            <a:pPr marL="45720" indent="0">
              <a:buNone/>
            </a:pPr>
            <a:r>
              <a:rPr lang="ru-RU" b="1" dirty="0" smtClean="0">
                <a:solidFill>
                  <a:schemeClr val="bg1"/>
                </a:solidFill>
                <a:latin typeface="Arial Narrow" pitchFamily="34" charset="0"/>
              </a:rPr>
              <a:t>1928 –постройка  геофизической станции на о. Б. Ляховский</a:t>
            </a:r>
          </a:p>
          <a:p>
            <a:pPr marL="45720" indent="0">
              <a:buNone/>
            </a:pPr>
            <a:r>
              <a:rPr lang="ru-RU" b="1" dirty="0" smtClean="0">
                <a:solidFill>
                  <a:schemeClr val="bg1"/>
                </a:solidFill>
                <a:latin typeface="Arial Narrow" pitchFamily="34" charset="0"/>
              </a:rPr>
              <a:t>1929-1930 – руководит станцией на о. Б. Ляховский</a:t>
            </a:r>
          </a:p>
          <a:p>
            <a:pPr marL="45720" indent="0">
              <a:buNone/>
            </a:pPr>
            <a:r>
              <a:rPr lang="ru-RU" b="1" dirty="0" smtClean="0">
                <a:solidFill>
                  <a:schemeClr val="bg1"/>
                </a:solidFill>
                <a:latin typeface="Arial Narrow" pitchFamily="34" charset="0"/>
              </a:rPr>
              <a:t>1930 – начал работать в ВАИ, первый директор музея Арктики</a:t>
            </a:r>
          </a:p>
          <a:p>
            <a:pPr marL="45720" indent="0">
              <a:buNone/>
            </a:pPr>
            <a:r>
              <a:rPr lang="ru-RU" b="1" dirty="0" smtClean="0">
                <a:solidFill>
                  <a:schemeClr val="bg1"/>
                </a:solidFill>
                <a:latin typeface="Arial Narrow" pitchFamily="34" charset="0"/>
              </a:rPr>
              <a:t>1931-1934 – редактирует бюллетень Арктического института</a:t>
            </a:r>
          </a:p>
          <a:p>
            <a:pPr marL="45720" indent="0">
              <a:buNone/>
            </a:pPr>
            <a:r>
              <a:rPr lang="ru-RU" b="1" dirty="0" smtClean="0">
                <a:solidFill>
                  <a:schemeClr val="bg1"/>
                </a:solidFill>
                <a:latin typeface="Arial Narrow" pitchFamily="34" charset="0"/>
              </a:rPr>
              <a:t>1931 – участник рейса парохода «Малыгин» к Земле Франца-Иосифа</a:t>
            </a:r>
          </a:p>
          <a:p>
            <a:pPr marL="45720" indent="0">
              <a:buNone/>
            </a:pPr>
            <a:r>
              <a:rPr lang="ru-RU" b="1" dirty="0" smtClean="0">
                <a:solidFill>
                  <a:schemeClr val="bg1"/>
                </a:solidFill>
                <a:latin typeface="Arial Narrow" pitchFamily="34" charset="0"/>
              </a:rPr>
              <a:t>1932 – руководит экспедицией ВАИ на Земле Франца-Иосифа</a:t>
            </a:r>
          </a:p>
          <a:p>
            <a:pPr marL="45720" indent="0">
              <a:buNone/>
            </a:pPr>
            <a:r>
              <a:rPr lang="ru-RU" b="1" dirty="0" smtClean="0">
                <a:solidFill>
                  <a:schemeClr val="bg1"/>
                </a:solidFill>
                <a:latin typeface="Arial Narrow" pitchFamily="34" charset="0"/>
              </a:rPr>
              <a:t>1933 – выпускает книгу «В стране песцов»</a:t>
            </a:r>
          </a:p>
        </p:txBody>
      </p:sp>
      <p:pic>
        <p:nvPicPr>
          <p:cNvPr id="11" name="Picture 6" descr="Строительство геофизической станции на о-ве Большой Ляховский. Рисунки Н. Пинегина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4812" r="51836" b="34075"/>
          <a:stretch/>
        </p:blipFill>
        <p:spPr bwMode="auto">
          <a:xfrm>
            <a:off x="7143768" y="357166"/>
            <a:ext cx="1733562" cy="100013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Прямоугольник 11"/>
          <p:cNvSpPr/>
          <p:nvPr/>
        </p:nvSpPr>
        <p:spPr>
          <a:xfrm>
            <a:off x="7072330" y="1428736"/>
            <a:ext cx="207167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spc="-100" dirty="0" smtClean="0">
                <a:solidFill>
                  <a:schemeClr val="bg1"/>
                </a:solidFill>
                <a:latin typeface="Arial Narrow" pitchFamily="34" charset="0"/>
              </a:rPr>
              <a:t>Строительство геофизической  станции </a:t>
            </a:r>
          </a:p>
          <a:p>
            <a:r>
              <a:rPr lang="ru-RU" sz="1400" b="1" spc="-100" dirty="0" smtClean="0">
                <a:solidFill>
                  <a:schemeClr val="bg1"/>
                </a:solidFill>
                <a:latin typeface="Arial Narrow" pitchFamily="34" charset="0"/>
              </a:rPr>
              <a:t> ( остров  Б.  Ляховский)  </a:t>
            </a:r>
          </a:p>
          <a:p>
            <a:r>
              <a:rPr lang="ru-RU" sz="1400" b="1" spc="-100" dirty="0" smtClean="0">
                <a:solidFill>
                  <a:schemeClr val="bg1"/>
                </a:solidFill>
                <a:latin typeface="Arial Narrow" pitchFamily="34" charset="0"/>
              </a:rPr>
              <a:t>Рисунки   Н. В. Пинегина.</a:t>
            </a:r>
            <a:endParaRPr lang="ru-RU" sz="1400" b="1" spc="-100" dirty="0">
              <a:solidFill>
                <a:schemeClr val="bg1"/>
              </a:solidFill>
              <a:latin typeface="Arial Narrow" pitchFamily="34" charset="0"/>
            </a:endParaRPr>
          </a:p>
        </p:txBody>
      </p:sp>
      <p:pic>
        <p:nvPicPr>
          <p:cNvPr id="13" name="Picture 6" descr="Строительство геофизической станции на о-ве Большой Ляховский. Рисунки Н. Пинегина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9036" r="51836"/>
          <a:stretch/>
        </p:blipFill>
        <p:spPr bwMode="auto">
          <a:xfrm>
            <a:off x="7143768" y="2428868"/>
            <a:ext cx="1714512" cy="100013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15206" y="3857628"/>
            <a:ext cx="1500198" cy="185017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Прямоугольник 14"/>
          <p:cNvSpPr/>
          <p:nvPr/>
        </p:nvSpPr>
        <p:spPr>
          <a:xfrm>
            <a:off x="7215206" y="5857892"/>
            <a:ext cx="1785950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spc="-100" dirty="0" smtClean="0">
                <a:solidFill>
                  <a:schemeClr val="bg1"/>
                </a:solidFill>
                <a:latin typeface="Arial Narrow" pitchFamily="34" charset="0"/>
              </a:rPr>
              <a:t>Н.В. Пинегин  и  лётчик</a:t>
            </a:r>
          </a:p>
          <a:p>
            <a:r>
              <a:rPr lang="ru-RU" sz="1400" b="1" spc="-100" dirty="0" smtClean="0">
                <a:solidFill>
                  <a:schemeClr val="bg1"/>
                </a:solidFill>
                <a:latin typeface="Arial Narrow" pitchFamily="34" charset="0"/>
              </a:rPr>
              <a:t>Б.Г. Чухновский  на </a:t>
            </a:r>
          </a:p>
          <a:p>
            <a:r>
              <a:rPr lang="ru-RU" sz="1400" b="1" spc="-100" dirty="0" smtClean="0">
                <a:solidFill>
                  <a:schemeClr val="bg1"/>
                </a:solidFill>
                <a:latin typeface="Arial Narrow" pitchFamily="34" charset="0"/>
              </a:rPr>
              <a:t>Новой  Земле   </a:t>
            </a:r>
            <a:endParaRPr lang="ru-RU" sz="1400" b="1" spc="-100" dirty="0">
              <a:solidFill>
                <a:schemeClr val="bg1"/>
              </a:solidFill>
              <a:latin typeface="Arial Narrow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233700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260648"/>
            <a:ext cx="6324600" cy="936104"/>
          </a:xfrm>
        </p:spPr>
        <p:txBody>
          <a:bodyPr/>
          <a:lstStyle/>
          <a:p>
            <a:pPr algn="ctr"/>
            <a:r>
              <a:rPr lang="ru-RU" sz="1800" dirty="0" smtClean="0"/>
              <a:t>АРКТИКА ПИНЕГИНА В ЖИВОПИСИ, ПРОЗЕ, </a:t>
            </a:r>
            <a:br>
              <a:rPr lang="ru-RU" sz="1800" dirty="0" smtClean="0"/>
            </a:br>
            <a:r>
              <a:rPr lang="ru-RU" sz="1800" dirty="0" smtClean="0"/>
              <a:t>КИНО и ФОТОГРАФИЯХ</a:t>
            </a:r>
            <a:endParaRPr lang="ru-RU" sz="1800" dirty="0"/>
          </a:p>
        </p:txBody>
      </p:sp>
      <p:pic>
        <p:nvPicPr>
          <p:cNvPr id="6" name="Picture 2" descr="C:\Users\Ольга\Desktop\Без имени-1.jpg"/>
          <p:cNvPicPr>
            <a:picLocks noChangeAspect="1" noChangeArrowheads="1"/>
          </p:cNvPicPr>
          <p:nvPr/>
        </p:nvPicPr>
        <p:blipFill rotWithShape="1">
          <a:blip r:embed="rId2">
            <a:lum bright="-10000" contras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45"/>
          <a:stretch/>
        </p:blipFill>
        <p:spPr bwMode="auto">
          <a:xfrm>
            <a:off x="7143768" y="428604"/>
            <a:ext cx="1738101" cy="23574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285720" y="1214422"/>
            <a:ext cx="6500842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" indent="0" algn="ctr">
              <a:buNone/>
            </a:pPr>
            <a:r>
              <a:rPr lang="ru-RU" b="1" dirty="0" smtClean="0">
                <a:solidFill>
                  <a:schemeClr val="bg1"/>
                </a:solidFill>
                <a:latin typeface="Arial Narrow" pitchFamily="34" charset="0"/>
              </a:rPr>
              <a:t>Последние годы жизни</a:t>
            </a:r>
          </a:p>
          <a:p>
            <a:pPr marL="45720" indent="0">
              <a:buNone/>
            </a:pPr>
            <a:r>
              <a:rPr lang="ru-RU" b="1" dirty="0" smtClean="0">
                <a:solidFill>
                  <a:schemeClr val="bg1"/>
                </a:solidFill>
                <a:latin typeface="Arial Narrow" pitchFamily="34" charset="0"/>
              </a:rPr>
              <a:t>1934 – уход из ВАИ</a:t>
            </a:r>
          </a:p>
          <a:p>
            <a:pPr marL="45720" indent="0">
              <a:buNone/>
            </a:pPr>
            <a:r>
              <a:rPr lang="ru-RU" b="1" dirty="0" smtClean="0">
                <a:solidFill>
                  <a:schemeClr val="bg1"/>
                </a:solidFill>
                <a:latin typeface="Arial Narrow" pitchFamily="34" charset="0"/>
              </a:rPr>
              <a:t>1934-1935 – ссылка в Казахстан</a:t>
            </a:r>
          </a:p>
          <a:p>
            <a:pPr marL="45720" indent="0">
              <a:buNone/>
            </a:pPr>
            <a:r>
              <a:rPr lang="ru-RU" b="1" dirty="0" smtClean="0">
                <a:solidFill>
                  <a:schemeClr val="bg1"/>
                </a:solidFill>
                <a:latin typeface="Arial Narrow" pitchFamily="34" charset="0"/>
              </a:rPr>
              <a:t>1935 – сосредоточился на литературной работе и живописи</a:t>
            </a:r>
          </a:p>
          <a:p>
            <a:pPr marL="45720" indent="0">
              <a:buNone/>
            </a:pPr>
            <a:r>
              <a:rPr lang="ru-RU" b="1" dirty="0" smtClean="0">
                <a:solidFill>
                  <a:schemeClr val="bg1"/>
                </a:solidFill>
                <a:latin typeface="Arial Narrow" pitchFamily="34" charset="0"/>
              </a:rPr>
              <a:t>1935-1940 – работал над романом «Георгий Седов»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285720" y="3000372"/>
            <a:ext cx="6429420" cy="34291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ts val="100"/>
              </a:spcBef>
            </a:pPr>
            <a:r>
              <a:rPr lang="ru-RU" sz="2400" i="1" dirty="0" smtClean="0">
                <a:solidFill>
                  <a:schemeClr val="bg1"/>
                </a:solidFill>
                <a:latin typeface="Courier New" pitchFamily="49" charset="0"/>
                <a:cs typeface="Courier New" pitchFamily="49" charset="0"/>
              </a:rPr>
              <a:t>  «...много мыслей, совсем новых мыслей приходит, когда остаёшься один с пустыней, со звёздами и тишиной, которая шепчет на ухо нечто о самом важном... </a:t>
            </a:r>
          </a:p>
          <a:p>
            <a:pPr algn="just">
              <a:spcBef>
                <a:spcPts val="100"/>
              </a:spcBef>
            </a:pPr>
            <a:r>
              <a:rPr lang="ru-RU" sz="2400" i="1" dirty="0" smtClean="0">
                <a:solidFill>
                  <a:schemeClr val="bg1"/>
                </a:solidFill>
                <a:latin typeface="Courier New" pitchFamily="49" charset="0"/>
                <a:cs typeface="Courier New" pitchFamily="49" charset="0"/>
              </a:rPr>
              <a:t>  Чудится по временам, что подходишь совсем близко к разрешению главной загадки бытия: зачем ты пришёл в мир?»</a:t>
            </a:r>
            <a:r>
              <a:rPr lang="ru-RU" sz="2400" dirty="0" smtClean="0">
                <a:solidFill>
                  <a:schemeClr val="bg1"/>
                </a:solidFill>
                <a:latin typeface="Courier New" pitchFamily="49" charset="0"/>
                <a:cs typeface="Courier New" pitchFamily="49" charset="0"/>
              </a:rPr>
              <a:t> </a:t>
            </a:r>
            <a:r>
              <a:rPr lang="ru-RU" sz="1600" dirty="0" smtClean="0">
                <a:solidFill>
                  <a:schemeClr val="bg1"/>
                </a:solidFill>
                <a:latin typeface="Courier New" pitchFamily="49" charset="0"/>
                <a:cs typeface="Courier New" pitchFamily="49" charset="0"/>
              </a:rPr>
              <a:t>Н.В. Пинегин</a:t>
            </a:r>
            <a:endParaRPr lang="ru-RU" sz="1600" dirty="0">
              <a:solidFill>
                <a:schemeClr val="bg1"/>
              </a:solidFill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22529" name="Rectangle 1"/>
          <p:cNvSpPr>
            <a:spLocks noChangeArrowheads="1"/>
          </p:cNvSpPr>
          <p:nvPr/>
        </p:nvSpPr>
        <p:spPr bwMode="auto">
          <a:xfrm>
            <a:off x="7072330" y="2928934"/>
            <a:ext cx="1928826" cy="2893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180975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Н.В. Пинегин — путешественник и полярный исследователь, художник и писатель, умер 18.10.1940 г. в Ленинграде.</a:t>
            </a:r>
            <a:endParaRPr lang="ru-RU" sz="1400" b="1" dirty="0" smtClean="0">
              <a:solidFill>
                <a:schemeClr val="bg1"/>
              </a:solidFill>
              <a:latin typeface="Arial Narrow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180975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Похоронен                   в некрополе «Литераторские мостки» на Волковском кладбище Санкт-Петербурга.</a:t>
            </a: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 Narrow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233700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79512" y="355847"/>
            <a:ext cx="8784976" cy="858575"/>
          </a:xfrm>
        </p:spPr>
        <p:txBody>
          <a:bodyPr/>
          <a:lstStyle/>
          <a:p>
            <a:r>
              <a:rPr lang="ru-RU" sz="1800" dirty="0" smtClean="0"/>
              <a:t>Музей Арктики имени Г.Я. Седова</a:t>
            </a:r>
            <a:br>
              <a:rPr lang="ru-RU" sz="1800" dirty="0" smtClean="0"/>
            </a:br>
            <a:r>
              <a:rPr lang="ru-RU" sz="1800" dirty="0" smtClean="0"/>
              <a:t>Тематический раздел экспозиции </a:t>
            </a:r>
            <a:br>
              <a:rPr lang="ru-RU" sz="1800" dirty="0" smtClean="0"/>
            </a:br>
            <a:r>
              <a:rPr lang="ru-RU" sz="1800" dirty="0" smtClean="0"/>
              <a:t>«Николай васильевич Пинегин»</a:t>
            </a:r>
            <a:endParaRPr lang="ru-RU" sz="1800" dirty="0"/>
          </a:p>
        </p:txBody>
      </p:sp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00826" y="1714488"/>
            <a:ext cx="2357422" cy="17724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20" t="3448" r="6764" b="51724"/>
          <a:stretch>
            <a:fillRect/>
          </a:stretch>
        </p:blipFill>
        <p:spPr>
          <a:xfrm>
            <a:off x="2928926" y="4786322"/>
            <a:ext cx="2643206" cy="73670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3" name="TextBox 12"/>
          <p:cNvSpPr txBox="1"/>
          <p:nvPr/>
        </p:nvSpPr>
        <p:spPr>
          <a:xfrm>
            <a:off x="6572232" y="3500438"/>
            <a:ext cx="257176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spc="-100" dirty="0" smtClean="0">
                <a:solidFill>
                  <a:srgbClr val="002060"/>
                </a:solidFill>
                <a:latin typeface="Arial Narrow" pitchFamily="34" charset="0"/>
              </a:rPr>
              <a:t>Н.В. Пинегин, 1913-1914  гг. </a:t>
            </a:r>
          </a:p>
          <a:p>
            <a:r>
              <a:rPr lang="ru-RU" sz="1400" b="1" spc="-100" dirty="0" smtClean="0">
                <a:solidFill>
                  <a:srgbClr val="002060"/>
                </a:solidFill>
                <a:latin typeface="Arial Narrow" pitchFamily="34" charset="0"/>
              </a:rPr>
              <a:t>«Привал  у  забытого  </a:t>
            </a:r>
          </a:p>
          <a:p>
            <a:r>
              <a:rPr lang="ru-RU" sz="1400" b="1" spc="-100" dirty="0" smtClean="0">
                <a:solidFill>
                  <a:srgbClr val="002060"/>
                </a:solidFill>
                <a:latin typeface="Arial Narrow" pitchFamily="34" charset="0"/>
              </a:rPr>
              <a:t>Норвежского  домика».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2786050" y="5500702"/>
            <a:ext cx="321471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spc="-100" dirty="0" smtClean="0">
                <a:solidFill>
                  <a:srgbClr val="002060"/>
                </a:solidFill>
                <a:latin typeface="Arial Narrow" pitchFamily="34" charset="0"/>
              </a:rPr>
              <a:t>Альбом  открыток</a:t>
            </a:r>
            <a:r>
              <a:rPr lang="ru-RU" sz="1200" b="1" spc="-100" dirty="0">
                <a:solidFill>
                  <a:srgbClr val="002060"/>
                </a:solidFill>
                <a:latin typeface="Arial Narrow" pitchFamily="34" charset="0"/>
              </a:rPr>
              <a:t>: </a:t>
            </a:r>
            <a:r>
              <a:rPr lang="ru-RU" sz="1200" b="1" spc="-100" dirty="0" smtClean="0">
                <a:solidFill>
                  <a:srgbClr val="002060"/>
                </a:solidFill>
                <a:latin typeface="Arial Narrow" pitchFamily="34" charset="0"/>
              </a:rPr>
              <a:t> Полярная  экспедиция   </a:t>
            </a:r>
            <a:r>
              <a:rPr lang="ru-RU" sz="1200" b="1" spc="-100" dirty="0">
                <a:solidFill>
                  <a:srgbClr val="002060"/>
                </a:solidFill>
                <a:latin typeface="Arial Narrow" pitchFamily="34" charset="0"/>
              </a:rPr>
              <a:t>Г.Я. Седова/Н.В. Пинегин. </a:t>
            </a:r>
            <a:r>
              <a:rPr lang="ru-RU" sz="1200" b="1" spc="-100" dirty="0" smtClean="0">
                <a:solidFill>
                  <a:srgbClr val="002060"/>
                </a:solidFill>
                <a:latin typeface="Arial Narrow" pitchFamily="34" charset="0"/>
              </a:rPr>
              <a:t> - </a:t>
            </a:r>
            <a:r>
              <a:rPr lang="ru-RU" sz="1200" b="1" spc="-100" dirty="0">
                <a:solidFill>
                  <a:srgbClr val="002060"/>
                </a:solidFill>
                <a:latin typeface="Arial Narrow" pitchFamily="34" charset="0"/>
              </a:rPr>
              <a:t>Донецк: </a:t>
            </a:r>
            <a:r>
              <a:rPr lang="ru-RU" sz="1200" b="1" spc="-100" dirty="0" smtClean="0">
                <a:solidFill>
                  <a:srgbClr val="002060"/>
                </a:solidFill>
                <a:latin typeface="Arial Narrow" pitchFamily="34" charset="0"/>
              </a:rPr>
              <a:t> Почта  Донбасса</a:t>
            </a:r>
            <a:r>
              <a:rPr lang="ru-RU" sz="1200" b="1" spc="-100" dirty="0">
                <a:solidFill>
                  <a:srgbClr val="002060"/>
                </a:solidFill>
                <a:latin typeface="Arial Narrow" pitchFamily="34" charset="0"/>
              </a:rPr>
              <a:t>, 2021. </a:t>
            </a:r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 rotWithShape="1">
          <a:blip r:embed="rId4">
            <a:lum bright="-10000" contrast="40000"/>
          </a:blip>
          <a:srcRect l="24474" t="3301" r="26852" b="4277"/>
          <a:stretch/>
        </p:blipFill>
        <p:spPr>
          <a:xfrm>
            <a:off x="6215074" y="4357694"/>
            <a:ext cx="1285884" cy="200026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5">
            <a:lum bright="-10000" contrast="40000"/>
          </a:blip>
          <a:srcRect l="6350" r="10315" b="15917"/>
          <a:stretch>
            <a:fillRect/>
          </a:stretch>
        </p:blipFill>
        <p:spPr>
          <a:xfrm>
            <a:off x="7643834" y="4572008"/>
            <a:ext cx="1312673" cy="200026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7" name="Рисунок 16" descr="C:\Users\Ольга\Desktop\список литератур\WhatsApp Image 2023-02-13 at 10.34.39.jpeg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20" y="1643050"/>
            <a:ext cx="2428892" cy="345923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8" name="Picture 2" descr="H:\2022-2023 фото\февраль 2023\25.02.2023 музей\IMG_0035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44" t="10999" r="9560" b="12004"/>
          <a:stretch>
            <a:fillRect/>
          </a:stretch>
        </p:blipFill>
        <p:spPr bwMode="auto">
          <a:xfrm>
            <a:off x="2928927" y="1702582"/>
            <a:ext cx="3214710" cy="22979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3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20" y="5214950"/>
            <a:ext cx="2428892" cy="1524479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40" t="55172" r="4244" b="3448"/>
          <a:stretch>
            <a:fillRect/>
          </a:stretch>
        </p:blipFill>
        <p:spPr>
          <a:xfrm>
            <a:off x="3000364" y="6000768"/>
            <a:ext cx="2571768" cy="71438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3571868" y="3786190"/>
            <a:ext cx="2428892" cy="80239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8349437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42844" y="285728"/>
            <a:ext cx="8784976" cy="858575"/>
          </a:xfrm>
        </p:spPr>
        <p:txBody>
          <a:bodyPr/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ru-RU" sz="1800" dirty="0" smtClean="0"/>
              <a:t>Музей Арктики имени Г.Я. Седова</a:t>
            </a:r>
            <a:br>
              <a:rPr lang="ru-RU" sz="1800" dirty="0" smtClean="0"/>
            </a:br>
            <a:r>
              <a:rPr lang="ru-RU" sz="1800" dirty="0" smtClean="0"/>
              <a:t>передвижная выставка «Георгий седов: цель – Полюс!»</a:t>
            </a:r>
            <a:br>
              <a:rPr lang="ru-RU" sz="1800" dirty="0" smtClean="0"/>
            </a:br>
            <a:r>
              <a:rPr lang="ru-RU" sz="800" dirty="0" smtClean="0">
                <a:solidFill>
                  <a:schemeClr val="tx2">
                    <a:lumMod val="75000"/>
                  </a:schemeClr>
                </a:solidFill>
              </a:rPr>
              <a:t>.</a:t>
            </a: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1600" b="1" dirty="0" smtClean="0">
                <a:latin typeface="Arial Narrow" pitchFamily="34" charset="0"/>
              </a:rPr>
              <a:t>автор картин – член союза художников россии владимир зенин</a:t>
            </a:r>
            <a:endParaRPr lang="ru-RU" sz="1600" b="1" dirty="0">
              <a:latin typeface="Arial Narrow" pitchFamily="34" charset="0"/>
            </a:endParaRPr>
          </a:p>
        </p:txBody>
      </p:sp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2" cstate="print">
            <a:lum bright="10000" contrast="40000"/>
          </a:blip>
          <a:srcRect l="2038" t="3410" r="5246" b="28392"/>
          <a:stretch>
            <a:fillRect/>
          </a:stretch>
        </p:blipFill>
        <p:spPr bwMode="auto">
          <a:xfrm>
            <a:off x="4786314" y="4071942"/>
            <a:ext cx="4157074" cy="260520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6" name="Picture 2" descr="C:\Users\sekretar\Documents\Downloads\9.jpg"/>
          <p:cNvPicPr>
            <a:picLocks noChangeAspect="1" noChangeArrowheads="1"/>
          </p:cNvPicPr>
          <p:nvPr/>
        </p:nvPicPr>
        <p:blipFill>
          <a:blip r:embed="rId3" cstate="print">
            <a:lum contrast="20000"/>
          </a:blip>
          <a:srcRect/>
          <a:stretch>
            <a:fillRect/>
          </a:stretch>
        </p:blipFill>
        <p:spPr bwMode="auto">
          <a:xfrm>
            <a:off x="214282" y="1714488"/>
            <a:ext cx="4290232" cy="3214710"/>
          </a:xfrm>
          <a:prstGeom prst="rect">
            <a:avLst/>
          </a:prstGeom>
          <a:noFill/>
          <a:ln w="76200">
            <a:solidFill>
              <a:schemeClr val="bg1">
                <a:lumMod val="50000"/>
              </a:schemeClr>
            </a:solidFill>
          </a:ln>
        </p:spPr>
      </p:pic>
      <p:sp>
        <p:nvSpPr>
          <p:cNvPr id="8" name="TextBox 7"/>
          <p:cNvSpPr txBox="1"/>
          <p:nvPr/>
        </p:nvSpPr>
        <p:spPr>
          <a:xfrm>
            <a:off x="4714844" y="1571612"/>
            <a:ext cx="4429156" cy="2462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002060"/>
                </a:solidFill>
                <a:latin typeface="Arial Narrow" pitchFamily="34" charset="0"/>
              </a:rPr>
              <a:t>Маршрут выставки:</a:t>
            </a:r>
          </a:p>
          <a:p>
            <a:pPr>
              <a:buFont typeface="Arial" pitchFamily="34" charset="0"/>
              <a:buChar char="•"/>
            </a:pPr>
            <a:r>
              <a:rPr lang="ru-RU" sz="1600" b="1" dirty="0" smtClean="0">
                <a:latin typeface="Arial Narrow" pitchFamily="34" charset="0"/>
              </a:rPr>
              <a:t> </a:t>
            </a:r>
            <a:r>
              <a:rPr lang="ru-RU" sz="1500" b="1" dirty="0" smtClean="0">
                <a:latin typeface="Arial Narrow" pitchFamily="34" charset="0"/>
              </a:rPr>
              <a:t>Администрация Невского района СПб;</a:t>
            </a:r>
          </a:p>
          <a:p>
            <a:pPr>
              <a:buFont typeface="Arial" pitchFamily="34" charset="0"/>
              <a:buChar char="•"/>
            </a:pPr>
            <a:r>
              <a:rPr lang="ru-RU" sz="1500" b="1" dirty="0" smtClean="0">
                <a:latin typeface="Arial Narrow" pitchFamily="34" charset="0"/>
              </a:rPr>
              <a:t> ГУ МВД «Центр временного содержания для </a:t>
            </a:r>
          </a:p>
          <a:p>
            <a:r>
              <a:rPr lang="ru-RU" sz="1500" b="1" dirty="0" smtClean="0">
                <a:latin typeface="Arial Narrow" pitchFamily="34" charset="0"/>
              </a:rPr>
              <a:t>  несовершеннолетних правонарушителей»,  СПб;</a:t>
            </a:r>
          </a:p>
          <a:p>
            <a:pPr>
              <a:buFont typeface="Arial" pitchFamily="34" charset="0"/>
              <a:buChar char="•"/>
            </a:pPr>
            <a:r>
              <a:rPr lang="ru-RU" sz="1500" b="1" dirty="0" smtClean="0">
                <a:latin typeface="Arial Narrow" pitchFamily="34" charset="0"/>
              </a:rPr>
              <a:t> Музей Г.Я. Седова,  ДНР, пгт. Седово;</a:t>
            </a:r>
          </a:p>
          <a:p>
            <a:pPr>
              <a:buFont typeface="Arial" pitchFamily="34" charset="0"/>
              <a:buChar char="•"/>
            </a:pPr>
            <a:r>
              <a:rPr lang="ru-RU" sz="1500" b="1" dirty="0" smtClean="0">
                <a:latin typeface="Arial Narrow" pitchFamily="34" charset="0"/>
              </a:rPr>
              <a:t> МБОУ «Седовская школа», ДНР, пгт. Седово;</a:t>
            </a:r>
          </a:p>
          <a:p>
            <a:pPr>
              <a:buFont typeface="Arial" pitchFamily="34" charset="0"/>
              <a:buChar char="•"/>
            </a:pPr>
            <a:r>
              <a:rPr lang="ru-RU" sz="1500" b="1" dirty="0" smtClean="0">
                <a:latin typeface="Arial Narrow" pitchFamily="34" charset="0"/>
              </a:rPr>
              <a:t> СПБ  ГАПОУ  «МТА имени адмирала Д.Н. Сенявина»;  </a:t>
            </a:r>
          </a:p>
          <a:p>
            <a:pPr>
              <a:buFont typeface="Arial" pitchFamily="34" charset="0"/>
              <a:buChar char="•"/>
            </a:pPr>
            <a:r>
              <a:rPr lang="ru-RU" sz="1500" b="1" dirty="0" smtClean="0">
                <a:latin typeface="Arial Narrow" pitchFamily="34" charset="0"/>
              </a:rPr>
              <a:t> ЦРБ имени М.В. Ломоносова, СПб;</a:t>
            </a:r>
          </a:p>
          <a:p>
            <a:pPr>
              <a:buFont typeface="Arial" pitchFamily="34" charset="0"/>
              <a:buChar char="•"/>
            </a:pPr>
            <a:r>
              <a:rPr lang="ru-RU" sz="1500" b="1" dirty="0" smtClean="0">
                <a:latin typeface="Arial Narrow" pitchFamily="34" charset="0"/>
              </a:rPr>
              <a:t> Псковская областная библиотека </a:t>
            </a:r>
          </a:p>
          <a:p>
            <a:r>
              <a:rPr lang="ru-RU" sz="1500" b="1" dirty="0" smtClean="0">
                <a:latin typeface="Arial Narrow" pitchFamily="34" charset="0"/>
              </a:rPr>
              <a:t> для детей и юношества им. В.А.Каверина.</a:t>
            </a:r>
            <a:endParaRPr lang="ru-RU" sz="1500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0" y="5429264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1700" b="1" dirty="0" smtClean="0">
                <a:solidFill>
                  <a:srgbClr val="002060"/>
                </a:solidFill>
                <a:latin typeface="Arial Narrow" pitchFamily="34" charset="0"/>
              </a:rPr>
              <a:t>Открытие выставки состоялось 22.09.2024 г. </a:t>
            </a:r>
          </a:p>
          <a:p>
            <a:pPr algn="ctr"/>
            <a:r>
              <a:rPr lang="ru-RU" sz="1700" b="1" dirty="0" smtClean="0">
                <a:solidFill>
                  <a:srgbClr val="002060"/>
                </a:solidFill>
                <a:latin typeface="Arial Narrow" pitchFamily="34" charset="0"/>
              </a:rPr>
              <a:t>в  администрации  Невского района</a:t>
            </a:r>
          </a:p>
          <a:p>
            <a:pPr algn="ctr"/>
            <a:r>
              <a:rPr lang="ru-RU" sz="1700" b="1" dirty="0" smtClean="0">
                <a:solidFill>
                  <a:srgbClr val="002060"/>
                </a:solidFill>
                <a:latin typeface="Arial Narrow" pitchFamily="34" charset="0"/>
              </a:rPr>
              <a:t> Санкт-Петербурга</a:t>
            </a:r>
            <a:r>
              <a:rPr lang="ru-RU" sz="1600" b="1" dirty="0" smtClean="0">
                <a:solidFill>
                  <a:srgbClr val="002060"/>
                </a:solidFill>
                <a:latin typeface="Arial Narrow" pitchFamily="34" charset="0"/>
              </a:rPr>
              <a:t>.</a:t>
            </a:r>
            <a:r>
              <a:rPr lang="ru-RU" sz="1600" b="1" i="1" dirty="0" smtClean="0">
                <a:solidFill>
                  <a:srgbClr val="002060"/>
                </a:solidFill>
                <a:latin typeface="Arial Narrow" pitchFamily="34" charset="0"/>
              </a:rPr>
              <a:t> </a:t>
            </a:r>
          </a:p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Arial Narrow" pitchFamily="34" charset="0"/>
              </a:rPr>
              <a:t>Более </a:t>
            </a:r>
            <a:r>
              <a:rPr lang="ru-RU" sz="2000" b="1" dirty="0" smtClean="0">
                <a:solidFill>
                  <a:srgbClr val="6C2826"/>
                </a:solidFill>
                <a:latin typeface="Arial Narrow" pitchFamily="34" charset="0"/>
              </a:rPr>
              <a:t>1 000 </a:t>
            </a:r>
            <a:r>
              <a:rPr lang="ru-RU" sz="2000" b="1" dirty="0" smtClean="0">
                <a:solidFill>
                  <a:srgbClr val="002060"/>
                </a:solidFill>
                <a:latin typeface="Arial Narrow" pitchFamily="34" charset="0"/>
              </a:rPr>
              <a:t>посетителей!</a:t>
            </a:r>
            <a:endParaRPr lang="ru-RU" sz="2000" b="1" dirty="0">
              <a:solidFill>
                <a:srgbClr val="002060"/>
              </a:solidFill>
              <a:latin typeface="Arial Narrow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928662" y="5000636"/>
            <a:ext cx="364333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solidFill>
                  <a:srgbClr val="002060"/>
                </a:solidFill>
                <a:latin typeface="Arial Narrow" pitchFamily="34" charset="0"/>
              </a:rPr>
              <a:t>Николай Пинегин – документалист экспедиции </a:t>
            </a:r>
            <a:endParaRPr lang="ru-RU" sz="1400" b="1" dirty="0">
              <a:solidFill>
                <a:srgbClr val="002060"/>
              </a:solidFill>
              <a:latin typeface="Arial Narrow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49437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000496" y="214290"/>
            <a:ext cx="4214842" cy="357189"/>
          </a:xfrm>
        </p:spPr>
        <p:txBody>
          <a:bodyPr/>
          <a:lstStyle/>
          <a:p>
            <a:pPr>
              <a:spcBef>
                <a:spcPts val="0"/>
              </a:spcBef>
            </a:pPr>
            <a:r>
              <a:rPr lang="ru-RU" sz="1300" b="1" dirty="0" smtClean="0">
                <a:latin typeface="Arial Narrow" pitchFamily="34" charset="0"/>
              </a:rPr>
              <a:t>ГБОУ школа № 336 </a:t>
            </a:r>
            <a:br>
              <a:rPr lang="ru-RU" sz="1300" b="1" dirty="0" smtClean="0">
                <a:latin typeface="Arial Narrow" pitchFamily="34" charset="0"/>
              </a:rPr>
            </a:br>
            <a:r>
              <a:rPr lang="ru-RU" sz="1300" b="1" dirty="0" smtClean="0">
                <a:latin typeface="Arial Narrow" pitchFamily="34" charset="0"/>
              </a:rPr>
              <a:t>Невского района Санкт-Петербурга </a:t>
            </a:r>
            <a:endParaRPr lang="ru-RU" sz="1300" dirty="0"/>
          </a:p>
        </p:txBody>
      </p:sp>
      <p:pic>
        <p:nvPicPr>
          <p:cNvPr id="20483" name="Picture 3" descr="C:\Users\sekretar\Desktop\Пинегин работа Доминики\газета\Рисунок4.jpg"/>
          <p:cNvPicPr>
            <a:picLocks noChangeAspect="1" noChangeArrowheads="1"/>
          </p:cNvPicPr>
          <p:nvPr/>
        </p:nvPicPr>
        <p:blipFill>
          <a:blip r:embed="rId2">
            <a:lum bright="-10000" contrast="40000"/>
          </a:blip>
          <a:srcRect/>
          <a:stretch>
            <a:fillRect/>
          </a:stretch>
        </p:blipFill>
        <p:spPr bwMode="auto">
          <a:xfrm>
            <a:off x="3500430" y="714356"/>
            <a:ext cx="5357850" cy="642942"/>
          </a:xfrm>
          <a:prstGeom prst="rect">
            <a:avLst/>
          </a:prstGeom>
          <a:noFill/>
        </p:spPr>
      </p:pic>
      <p:pic>
        <p:nvPicPr>
          <p:cNvPr id="20484" name="Picture 4" descr="C:\Users\sekretar\Desktop\Пинегин работа Доминики\газета\Рисунок5.jpg"/>
          <p:cNvPicPr>
            <a:picLocks noChangeAspect="1" noChangeArrowheads="1"/>
          </p:cNvPicPr>
          <p:nvPr/>
        </p:nvPicPr>
        <p:blipFill>
          <a:blip r:embed="rId3">
            <a:lum bright="-10000" contrast="40000"/>
          </a:blip>
          <a:srcRect/>
          <a:stretch>
            <a:fillRect/>
          </a:stretch>
        </p:blipFill>
        <p:spPr bwMode="auto">
          <a:xfrm>
            <a:off x="357158" y="214290"/>
            <a:ext cx="2786082" cy="1183953"/>
          </a:xfrm>
          <a:prstGeom prst="rect">
            <a:avLst/>
          </a:prstGeom>
          <a:noFill/>
        </p:spPr>
      </p:pic>
      <p:pic>
        <p:nvPicPr>
          <p:cNvPr id="22" name="Picture 1" descr="C:\Users\sekretar\Desktop\Пинегин работа Доминики\газета\Рисунок1.jpg"/>
          <p:cNvPicPr>
            <a:picLocks noChangeAspect="1" noChangeArrowheads="1"/>
          </p:cNvPicPr>
          <p:nvPr/>
        </p:nvPicPr>
        <p:blipFill>
          <a:blip r:embed="rId4">
            <a:lum bright="-20000" contrast="10000"/>
          </a:blip>
          <a:srcRect/>
          <a:stretch>
            <a:fillRect/>
          </a:stretch>
        </p:blipFill>
        <p:spPr bwMode="auto">
          <a:xfrm>
            <a:off x="642910" y="1571612"/>
            <a:ext cx="7786742" cy="513919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8349437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143208" y="214290"/>
            <a:ext cx="6000792" cy="357189"/>
          </a:xfrm>
        </p:spPr>
        <p:txBody>
          <a:bodyPr/>
          <a:lstStyle/>
          <a:p>
            <a:pPr>
              <a:spcBef>
                <a:spcPts val="0"/>
              </a:spcBef>
            </a:pPr>
            <a:r>
              <a:rPr lang="ru-RU" sz="1300" b="1" dirty="0" smtClean="0">
                <a:latin typeface="Arial Narrow" pitchFamily="34" charset="0"/>
              </a:rPr>
              <a:t>ГБОУ школа № 336 Невского района Санкт-Петербурга</a:t>
            </a:r>
            <a:br>
              <a:rPr lang="ru-RU" sz="1300" b="1" dirty="0" smtClean="0">
                <a:latin typeface="Arial Narrow" pitchFamily="34" charset="0"/>
              </a:rPr>
            </a:br>
            <a:r>
              <a:rPr lang="ru-RU" sz="1300" b="1" dirty="0" smtClean="0">
                <a:latin typeface="Arial Narrow" pitchFamily="34" charset="0"/>
              </a:rPr>
              <a:t>школьная газета </a:t>
            </a:r>
            <a:endParaRPr lang="ru-RU" sz="1300" dirty="0"/>
          </a:p>
        </p:txBody>
      </p:sp>
      <p:pic>
        <p:nvPicPr>
          <p:cNvPr id="20483" name="Picture 3" descr="C:\Users\sekretar\Desktop\Пинегин работа Доминики\газета\Рисунок4.jpg"/>
          <p:cNvPicPr>
            <a:picLocks noChangeAspect="1" noChangeArrowheads="1"/>
          </p:cNvPicPr>
          <p:nvPr/>
        </p:nvPicPr>
        <p:blipFill>
          <a:blip r:embed="rId2">
            <a:lum bright="-10000" contrast="40000"/>
          </a:blip>
          <a:srcRect/>
          <a:stretch>
            <a:fillRect/>
          </a:stretch>
        </p:blipFill>
        <p:spPr bwMode="auto">
          <a:xfrm>
            <a:off x="3500430" y="714356"/>
            <a:ext cx="5357850" cy="642942"/>
          </a:xfrm>
          <a:prstGeom prst="rect">
            <a:avLst/>
          </a:prstGeom>
          <a:noFill/>
        </p:spPr>
      </p:pic>
      <p:pic>
        <p:nvPicPr>
          <p:cNvPr id="20484" name="Picture 4" descr="C:\Users\sekretar\Desktop\Пинегин работа Доминики\газета\Рисунок5.jpg"/>
          <p:cNvPicPr>
            <a:picLocks noChangeAspect="1" noChangeArrowheads="1"/>
          </p:cNvPicPr>
          <p:nvPr/>
        </p:nvPicPr>
        <p:blipFill>
          <a:blip r:embed="rId3">
            <a:lum bright="-10000" contrast="40000"/>
          </a:blip>
          <a:srcRect/>
          <a:stretch>
            <a:fillRect/>
          </a:stretch>
        </p:blipFill>
        <p:spPr bwMode="auto">
          <a:xfrm>
            <a:off x="357158" y="214290"/>
            <a:ext cx="2786082" cy="1183953"/>
          </a:xfrm>
          <a:prstGeom prst="rect">
            <a:avLst/>
          </a:prstGeom>
          <a:noFill/>
        </p:spPr>
      </p:pic>
      <p:pic>
        <p:nvPicPr>
          <p:cNvPr id="6" name="Picture 2" descr="C:\Users\sekretar\Desktop\Пинегин работа Доминики\газета\Рисунок2.jpg"/>
          <p:cNvPicPr>
            <a:picLocks noChangeAspect="1" noChangeArrowheads="1"/>
          </p:cNvPicPr>
          <p:nvPr/>
        </p:nvPicPr>
        <p:blipFill>
          <a:blip r:embed="rId4">
            <a:lum bright="-10000" contrast="-10000"/>
          </a:blip>
          <a:srcRect/>
          <a:stretch>
            <a:fillRect/>
          </a:stretch>
        </p:blipFill>
        <p:spPr bwMode="auto">
          <a:xfrm>
            <a:off x="785786" y="1643051"/>
            <a:ext cx="7500990" cy="498638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7" name="TextBox 6"/>
          <p:cNvSpPr txBox="1"/>
          <p:nvPr/>
        </p:nvSpPr>
        <p:spPr>
          <a:xfrm>
            <a:off x="6572264" y="5572140"/>
            <a:ext cx="2173993" cy="584775"/>
          </a:xfrm>
          <a:prstGeom prst="rect">
            <a:avLst/>
          </a:prstGeom>
          <a:solidFill>
            <a:schemeClr val="bg1"/>
          </a:solidFill>
          <a:ln>
            <a:solidFill>
              <a:srgbClr val="6C2826"/>
            </a:solidFill>
          </a:ln>
        </p:spPr>
        <p:txBody>
          <a:bodyPr wrap="none" rtlCol="0">
            <a:spAutoFit/>
          </a:bodyPr>
          <a:lstStyle/>
          <a:p>
            <a:r>
              <a:rPr lang="ru-RU" sz="1600" b="1" dirty="0" smtClean="0">
                <a:solidFill>
                  <a:srgbClr val="6C2826"/>
                </a:solidFill>
                <a:latin typeface="Arial Narrow" pitchFamily="34" charset="0"/>
              </a:rPr>
              <a:t>Над рубрикой работала</a:t>
            </a:r>
          </a:p>
          <a:p>
            <a:r>
              <a:rPr lang="ru-RU" sz="1600" b="1" dirty="0" smtClean="0">
                <a:solidFill>
                  <a:srgbClr val="6C2826"/>
                </a:solidFill>
                <a:latin typeface="Arial Narrow" pitchFamily="34" charset="0"/>
              </a:rPr>
              <a:t> Доминика Негреску</a:t>
            </a:r>
            <a:endParaRPr lang="ru-RU" sz="1600" b="1" dirty="0">
              <a:solidFill>
                <a:srgbClr val="6C2826"/>
              </a:solidFill>
              <a:latin typeface="Arial Narrow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49437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етка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етка">
      <a:majorFont>
        <a:latin typeface="Franklin Gothic Medium"/>
        <a:ea typeface=""/>
        <a:cs typeface=""/>
        <a:font script="Jpan" typeface="HG創英角ｺﾞｼｯｸUB"/>
        <a:font script="Hang" typeface="HY견고딕"/>
        <a:font script="Hans" typeface="微软雅黑"/>
        <a:font script="Hant" typeface="微軟正黑體"/>
        <a:font script="Arab" typeface="Arial Bold"/>
        <a:font script="Hebr" typeface="Arial Bold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 Bold"/>
        <a:font script="Uigh" typeface="Microsoft Uighur"/>
        <a:font script="Geor" typeface="Sylfaen"/>
      </a:majorFont>
      <a:minorFont>
        <a:latin typeface="Franklin Gothic Medium"/>
        <a:ea typeface=""/>
        <a:cs typeface=""/>
        <a:font script="Jpan" typeface="HG創英角ｺﾞｼｯｸUB"/>
        <a:font script="Hang" typeface="HY견고딕"/>
        <a:font script="Hans" typeface="微软雅黑"/>
        <a:font script="Hant" typeface="微軟正黑體"/>
        <a:font script="Arab" typeface="Arial Bold"/>
        <a:font script="Hebr" typeface="Arial Bold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 Bold"/>
        <a:font script="Uigh" typeface="Microsoft Uighur"/>
        <a:font script="Geor" typeface="Sylfaen"/>
      </a:minorFont>
    </a:fontScheme>
    <a:fmtScheme name="Сетка">
      <a:fillStyleLst>
        <a:solidFill>
          <a:schemeClr val="phClr"/>
        </a:solidFill>
        <a:solidFill>
          <a:schemeClr val="phClr">
            <a:tint val="50000"/>
          </a:schemeClr>
        </a:solidFill>
        <a:gradFill rotWithShape="1">
          <a:gsLst>
            <a:gs pos="0">
              <a:schemeClr val="phClr"/>
            </a:gs>
            <a:gs pos="90000">
              <a:schemeClr val="phClr">
                <a:shade val="100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175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"/>
          </a:scene3d>
          <a:sp3d extrusionH="12700" contourW="25400" prstMaterial="flat">
            <a:bevelT w="63500" h="152400" prst="angle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3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3000"/>
                <a:satMod val="11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Grid</Template>
  <TotalTime>997</TotalTime>
  <Words>1050</Words>
  <Application>Microsoft Office PowerPoint</Application>
  <PresentationFormat>Экран (4:3)</PresentationFormat>
  <Paragraphs>143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20" baseType="lpstr">
      <vt:lpstr>Arial</vt:lpstr>
      <vt:lpstr>Arial Narrow</vt:lpstr>
      <vt:lpstr>Calibri</vt:lpstr>
      <vt:lpstr>Courier New</vt:lpstr>
      <vt:lpstr>Franklin Gothic Medium</vt:lpstr>
      <vt:lpstr>Times New Roman</vt:lpstr>
      <vt:lpstr>Wingdings</vt:lpstr>
      <vt:lpstr>Wingdings 2</vt:lpstr>
      <vt:lpstr>Сетка</vt:lpstr>
      <vt:lpstr>Региональный конкурс проектных и  учебно-исследовательских работ обучающихся  в Санкт-Петербурге  «Грани Туризма»</vt:lpstr>
      <vt:lpstr>Презентация PowerPoint</vt:lpstr>
      <vt:lpstr>АРКТИКА ПИНЕГИНА В ЖИВОПИСИ, ПРОЗЕ,  КИНО и ФОТОГРАФИЯХ</vt:lpstr>
      <vt:lpstr>АРКТИКА ПИНЕГИНА В ЖИВОПИСИ, ПРОЗЕ,  КИНО и ФОТОГРАФИЯХ</vt:lpstr>
      <vt:lpstr>АРКТИКА ПИНЕГИНА В ЖИВОПИСИ, ПРОЗЕ,  КИНО и ФОТОГРАФИЯХ</vt:lpstr>
      <vt:lpstr>Музей Арктики имени Г.Я. Седова Тематический раздел экспозиции  «Николай васильевич Пинегин»</vt:lpstr>
      <vt:lpstr>Музей Арктики имени Г.Я. Седова передвижная выставка «Георгий седов: цель – Полюс!» . автор картин – член союза художников россии владимир зенин</vt:lpstr>
      <vt:lpstr>ГБОУ школа № 336  Невского района Санкт-Петербурга </vt:lpstr>
      <vt:lpstr>ГБОУ школа № 336 Невского района Санкт-Петербурга школьная газета </vt:lpstr>
      <vt:lpstr>Презентация PowerPoint</vt:lpstr>
      <vt:lpstr>Приглашаем   в музей Арктики имени Г.Я. Седова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Межшкольный конкурс творческих  и научно-исследовательских работ «Арктика в живописи, поэзии и прозе»</dc:title>
  <dc:creator>Ольга</dc:creator>
  <cp:lastModifiedBy>Александр Коростылев</cp:lastModifiedBy>
  <cp:revision>93</cp:revision>
  <dcterms:created xsi:type="dcterms:W3CDTF">2023-05-15T17:27:14Z</dcterms:created>
  <dcterms:modified xsi:type="dcterms:W3CDTF">2024-10-16T18:15:54Z</dcterms:modified>
</cp:coreProperties>
</file>