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57" r:id="rId4"/>
    <p:sldId id="259" r:id="rId5"/>
    <p:sldId id="266" r:id="rId6"/>
    <p:sldId id="260" r:id="rId7"/>
    <p:sldId id="267" r:id="rId8"/>
    <p:sldId id="280" r:id="rId9"/>
    <p:sldId id="272" r:id="rId10"/>
    <p:sldId id="265" r:id="rId11"/>
    <p:sldId id="263" r:id="rId12"/>
    <p:sldId id="262" r:id="rId1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Nunito" panose="020B0604020202020204" charset="-52"/>
      <p:regular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40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786" y="108"/>
      </p:cViewPr>
      <p:guideLst>
        <p:guide orient="horz" pos="164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b52d2a895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2b52d2a895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b515651e87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b515651e87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b52d2a8951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b52d2a8951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b642dcc221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b642dcc221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 panose="020F0502020204030204"/>
              <a:buChar char="●"/>
              <a:defRPr sz="1300">
                <a:solidFill>
                  <a:schemeClr val="dk2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 panose="020F0502020204030204"/>
              <a:buChar char="○"/>
              <a:defRPr sz="1100">
                <a:solidFill>
                  <a:schemeClr val="dk2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 panose="020F0502020204030204"/>
              <a:buChar char="■"/>
              <a:defRPr sz="1100">
                <a:solidFill>
                  <a:schemeClr val="dk2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 panose="020F0502020204030204"/>
              <a:buChar char="●"/>
              <a:defRPr sz="1100">
                <a:solidFill>
                  <a:schemeClr val="dk2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 panose="020F0502020204030204"/>
              <a:buChar char="○"/>
              <a:defRPr sz="1100">
                <a:solidFill>
                  <a:schemeClr val="dk2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 panose="020F0502020204030204"/>
              <a:buChar char="■"/>
              <a:defRPr sz="1100">
                <a:solidFill>
                  <a:schemeClr val="dk2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 panose="020F0502020204030204"/>
              <a:buChar char="●"/>
              <a:defRPr sz="1100">
                <a:solidFill>
                  <a:schemeClr val="dk2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 panose="020F0502020204030204"/>
              <a:buChar char="○"/>
              <a:defRPr sz="1100">
                <a:solidFill>
                  <a:schemeClr val="dk2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 panose="020F0502020204030204"/>
              <a:buChar char="■"/>
              <a:defRPr sz="1100">
                <a:solidFill>
                  <a:schemeClr val="dk2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ThroughtheeyesofPeter_bot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ctrTitle"/>
          </p:nvPr>
        </p:nvSpPr>
        <p:spPr>
          <a:xfrm>
            <a:off x="311700" y="1877150"/>
            <a:ext cx="8520600" cy="92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520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Двуколёсная квест-экскурсия</a:t>
            </a:r>
            <a:endParaRPr sz="5200"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29" name="Google Shape;129;p13"/>
          <p:cNvSpPr txBox="1">
            <a:spLocks noGrp="1"/>
          </p:cNvSpPr>
          <p:nvPr>
            <p:ph type="subTitle" idx="1"/>
          </p:nvPr>
        </p:nvSpPr>
        <p:spPr>
          <a:xfrm>
            <a:off x="5148300" y="3744250"/>
            <a:ext cx="3684000" cy="121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Автор: Лойконен Любовь </a:t>
            </a:r>
            <a:endParaRPr sz="2400">
              <a:solidFill>
                <a:schemeClr val="dk2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Руководитель : Выборенко Анастасия Михайловна</a:t>
            </a:r>
            <a:endParaRPr sz="2400">
              <a:solidFill>
                <a:schemeClr val="dk2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2940685" y="2663825"/>
            <a:ext cx="303466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/>
              <a:t>ГБОУ лицей №150 ученица 9«Б»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9150" y="430310"/>
            <a:ext cx="7505700" cy="954600"/>
          </a:xfrm>
        </p:spPr>
        <p:txBody>
          <a:bodyPr/>
          <a:lstStyle/>
          <a:p>
            <a:r>
              <a:rPr lang="ru-RU" altLang="en-US">
                <a:latin typeface="Times New Roman" panose="02020603050405020304" charset="0"/>
                <a:cs typeface="Times New Roman" panose="02020603050405020304" charset="0"/>
              </a:rPr>
              <a:t>Список литературы:</a:t>
            </a: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819150" y="1082040"/>
            <a:ext cx="7505700" cy="3918585"/>
          </a:xfrm>
        </p:spPr>
        <p:txBody>
          <a:bodyPr>
            <a:normAutofit fontScale="80000"/>
          </a:bodyPr>
          <a:lstStyle/>
          <a:p>
            <a:pPr marL="146050" indent="0">
              <a:buNone/>
            </a:pPr>
            <a:r>
              <a:rPr lang="ru-RU" altLang="en-US" sz="1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Интернет источники</a:t>
            </a:r>
            <a:endParaRPr lang="ru-RU" altLang="en-US" sz="1400">
              <a:latin typeface="Times New Roman" panose="02020603050405020304" charset="0"/>
              <a:cs typeface="Times New Roman" panose="02020603050405020304" charset="0"/>
            </a:endParaRPr>
          </a:p>
          <a:p>
            <a:pPr marL="146050" indent="0">
              <a:buNone/>
            </a:pPr>
            <a:r>
              <a:rPr lang="ru-RU" altLang="en-US" sz="1400">
                <a:latin typeface="Times New Roman" panose="02020603050405020304" charset="0"/>
                <a:cs typeface="Times New Roman" panose="02020603050405020304" charset="0"/>
              </a:rPr>
              <a:t>1.История охтинского мыса</a:t>
            </a:r>
          </a:p>
          <a:p>
            <a:r>
              <a:rPr lang="ru-RU" altLang="en-US" sz="1400">
                <a:latin typeface="Times New Roman" panose="02020603050405020304" charset="0"/>
                <a:cs typeface="Times New Roman" panose="02020603050405020304" charset="0"/>
              </a:rPr>
              <a:t>Уникальное место в Санкт-Петербурге: история Охтинского мыса и крепости Ниеншанц - Рамблер/путешествия (rambler.ru)</a:t>
            </a:r>
          </a:p>
          <a:p>
            <a:r>
              <a:rPr lang="ru-RU" altLang="en-US" sz="1400">
                <a:latin typeface="Times New Roman" panose="02020603050405020304" charset="0"/>
                <a:cs typeface="Times New Roman" panose="02020603050405020304" charset="0"/>
              </a:rPr>
              <a:t>Охтинский мыс. Официальный сайт (xn--h1aadcmcf0aec6azf.xn--p1ai)</a:t>
            </a:r>
          </a:p>
          <a:p>
            <a:pPr marL="146050" indent="0">
              <a:buNone/>
            </a:pPr>
            <a:r>
              <a:rPr lang="ru-RU" altLang="en-US" sz="1400">
                <a:latin typeface="Times New Roman" panose="02020603050405020304" charset="0"/>
                <a:cs typeface="Times New Roman" panose="02020603050405020304" charset="0"/>
              </a:rPr>
              <a:t>2. История Дачи Кушелева-Безбородко </a:t>
            </a:r>
          </a:p>
          <a:p>
            <a:r>
              <a:rPr lang="ru-RU" altLang="en-US" sz="1400">
                <a:latin typeface="Times New Roman" panose="02020603050405020304" charset="0"/>
                <a:cs typeface="Times New Roman" panose="02020603050405020304" charset="0"/>
              </a:rPr>
              <a:t>Дача Кушелева-Безбородко в Петербурге: история и интересные факты — Вечерний Питер. Новости Петербурга. Новости Спб. Новости Санкт-Петербурга (vecherka.spb.ru)</a:t>
            </a:r>
          </a:p>
          <a:p>
            <a:pPr marL="146050" indent="0">
              <a:buNone/>
            </a:pPr>
            <a:r>
              <a:rPr lang="ru-RU" altLang="en-US" sz="1400">
                <a:latin typeface="Times New Roman" panose="02020603050405020304" charset="0"/>
                <a:cs typeface="Times New Roman" panose="02020603050405020304" charset="0"/>
              </a:rPr>
              <a:t>Усадьба Кушелева-Безбородко в Полюстрово. Знаменитые 29 львов на набережной Невы. | Прогулки по Санкт-Петербургу | Дзен (dzen.ru)</a:t>
            </a:r>
            <a:r>
              <a:rPr lang="ru-RU" altLang="en-US" sz="1400">
                <a:sym typeface="+mn-ea"/>
              </a:rPr>
              <a:t>3.История завода Арсенал </a:t>
            </a:r>
            <a:endParaRPr lang="ru-RU" altLang="en-US" sz="1400"/>
          </a:p>
          <a:p>
            <a:r>
              <a:rPr lang="ru-RU" altLang="en-US" sz="1400">
                <a:sym typeface="+mn-ea"/>
              </a:rPr>
              <a:t>Арсенал и арсенальцы: что делают за стенами знаменитого производства (livejournal.com)</a:t>
            </a:r>
            <a:endParaRPr lang="ru-RU" altLang="en-US" sz="1400"/>
          </a:p>
          <a:p>
            <a:pPr marL="146050" indent="0">
              <a:buNone/>
            </a:pPr>
            <a:r>
              <a:rPr lang="ru-RU" altLang="en-US" sz="1400">
                <a:sym typeface="+mn-ea"/>
              </a:rPr>
              <a:t>4.История Военно-медицинской академии </a:t>
            </a:r>
            <a:endParaRPr lang="ru-RU" altLang="en-US" sz="1400"/>
          </a:p>
          <a:p>
            <a:r>
              <a:rPr lang="ru-RU" altLang="en-US" sz="1400">
                <a:sym typeface="+mn-ea"/>
              </a:rPr>
              <a:t>Историческая справка - Военно-медицинская Академия имени С. М. Кирова (vmeda.org)</a:t>
            </a:r>
            <a:endParaRPr lang="ru-RU" altLang="en-US" sz="1400"/>
          </a:p>
          <a:p>
            <a:pPr marL="146050" indent="0">
              <a:buNone/>
            </a:pPr>
            <a:r>
              <a:rPr lang="ru-RU" altLang="en-US" sz="1400">
                <a:sym typeface="+mn-ea"/>
              </a:rPr>
              <a:t>5.История Самсоньевского собора</a:t>
            </a:r>
            <a:endParaRPr lang="ru-RU" altLang="en-US" sz="1400"/>
          </a:p>
          <a:p>
            <a:r>
              <a:rPr lang="ru-RU" altLang="en-US" sz="1400">
                <a:sym typeface="+mn-ea"/>
              </a:rPr>
              <a:t>Сампсониевский собор (peterburg.guide)</a:t>
            </a:r>
            <a:endParaRPr lang="ru-RU" altLang="en-US" sz="1400"/>
          </a:p>
          <a:p>
            <a:pPr marL="146050" indent="0">
              <a:buNone/>
            </a:pPr>
            <a:r>
              <a:rPr lang="ru-RU" altLang="en-US" sz="1400">
                <a:sym typeface="+mn-ea"/>
              </a:rPr>
              <a:t>6.Часть информации по всем объектам из :</a:t>
            </a:r>
            <a:endParaRPr lang="ru-RU" altLang="en-US" sz="1400"/>
          </a:p>
          <a:p>
            <a:r>
              <a:rPr lang="ru-RU" altLang="en-US" sz="1400">
                <a:sym typeface="+mn-ea"/>
              </a:rPr>
              <a:t>Википедия — свободная энциклопедия (wikipedia.org)</a:t>
            </a:r>
            <a:endParaRPr lang="ru-RU" altLang="en-US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7850" y="378240"/>
            <a:ext cx="7505700" cy="954600"/>
          </a:xfrm>
        </p:spPr>
        <p:txBody>
          <a:bodyPr/>
          <a:lstStyle/>
          <a:p>
            <a:r>
              <a:rPr lang="ru-RU" altLang="en-US">
                <a:latin typeface="Times New Roman" panose="02020603050405020304" charset="0"/>
                <a:cs typeface="Times New Roman" panose="02020603050405020304" charset="0"/>
              </a:rPr>
              <a:t>Личный архив</a:t>
            </a: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Изображение 3" descr="photo_2024-02-04_20-45-5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0065" y="1115695"/>
            <a:ext cx="2379980" cy="3662045"/>
          </a:xfrm>
          <a:prstGeom prst="rect">
            <a:avLst/>
          </a:prstGeom>
        </p:spPr>
      </p:pic>
      <p:pic>
        <p:nvPicPr>
          <p:cNvPr id="5" name="Изображение 4" descr="photo_2024-02-04_20-52-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415" y="1619250"/>
            <a:ext cx="4377690" cy="30956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Спасибо за внимание 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5"/>
          <p:cNvSpPr txBox="1">
            <a:spLocks noGrp="1"/>
          </p:cNvSpPr>
          <p:nvPr>
            <p:ph type="title"/>
          </p:nvPr>
        </p:nvSpPr>
        <p:spPr>
          <a:xfrm>
            <a:off x="620525" y="550925"/>
            <a:ext cx="75057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en-US">
                <a:latin typeface="Times New Roman" panose="02020603050405020304" charset="0"/>
                <a:cs typeface="Times New Roman" panose="02020603050405020304" charset="0"/>
              </a:rPr>
              <a:t>Цели и задачи</a:t>
            </a:r>
          </a:p>
        </p:txBody>
      </p:sp>
      <p:sp>
        <p:nvSpPr>
          <p:cNvPr id="143" name="Google Shape;143;p15"/>
          <p:cNvSpPr txBox="1">
            <a:spLocks noGrp="1"/>
          </p:cNvSpPr>
          <p:nvPr>
            <p:ph type="body" idx="1"/>
          </p:nvPr>
        </p:nvSpPr>
        <p:spPr>
          <a:xfrm>
            <a:off x="521350" y="1371725"/>
            <a:ext cx="6706800" cy="33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Цель экскурсии:</a:t>
            </a:r>
            <a:r>
              <a:rPr lang="en-US" sz="14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ru-RU" altLang="en-US" sz="14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создание экскурсии для активных и любознательных людей возрорста </a:t>
            </a:r>
            <a:r>
              <a:rPr lang="en-US" altLang="en-US" sz="14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12 </a:t>
            </a:r>
            <a:r>
              <a:rPr lang="ru-RU" altLang="en-US" sz="14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+ , прохождение которой осуществляется без экскурсовода , а  с применением новых информационных технологий.</a:t>
            </a:r>
          </a:p>
          <a:p>
            <a:pPr marL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sz="1400" b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Задачи</a:t>
            </a:r>
            <a:r>
              <a:rPr lang="ru-RU" sz="1400" b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:</a:t>
            </a:r>
            <a:endParaRPr sz="1400" b="1">
              <a:solidFill>
                <a:srgbClr val="00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sz="14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1.Выб</a:t>
            </a:r>
            <a:r>
              <a:rPr lang="ru-RU" sz="14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рать</a:t>
            </a:r>
            <a:r>
              <a:rPr sz="14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район проведения экскурсии</a:t>
            </a:r>
          </a:p>
          <a:p>
            <a:pPr marL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sz="14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2.Изуч</a:t>
            </a:r>
            <a:r>
              <a:rPr lang="ru-RU" sz="14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ить </a:t>
            </a:r>
            <a:r>
              <a:rPr sz="14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информаци</a:t>
            </a:r>
            <a:r>
              <a:rPr lang="ru-RU" sz="14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ю</a:t>
            </a:r>
            <a:r>
              <a:rPr sz="14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о </a:t>
            </a:r>
            <a:r>
              <a:rPr lang="ru-RU" sz="14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старинных и интересных местах этого района</a:t>
            </a:r>
            <a:endParaRPr sz="1400">
              <a:solidFill>
                <a:srgbClr val="00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sz="14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3.Соста</a:t>
            </a:r>
            <a:r>
              <a:rPr lang="ru-RU" sz="14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вить</a:t>
            </a:r>
            <a:r>
              <a:rPr sz="14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интересны</a:t>
            </a:r>
            <a:r>
              <a:rPr lang="ru-RU" sz="14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е</a:t>
            </a:r>
            <a:r>
              <a:rPr sz="14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вопрос</a:t>
            </a:r>
            <a:r>
              <a:rPr lang="ru-RU" sz="14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ы</a:t>
            </a:r>
            <a:r>
              <a:rPr sz="14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и задани</a:t>
            </a:r>
            <a:r>
              <a:rPr lang="ru-RU" sz="14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я</a:t>
            </a:r>
            <a:r>
              <a:rPr sz="14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</a:p>
          <a:p>
            <a:pPr marL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4. Подготовить интересный и увлекательный  рассказ о каждом местечке</a:t>
            </a:r>
            <a:endParaRPr sz="1400">
              <a:solidFill>
                <a:srgbClr val="00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5</a:t>
            </a:r>
            <a:r>
              <a:rPr sz="14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.Созда</a:t>
            </a:r>
            <a:r>
              <a:rPr lang="ru-RU" sz="14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ть </a:t>
            </a:r>
            <a:r>
              <a:rPr sz="14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телеграм бот</a:t>
            </a: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400"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"/>
          <p:cNvSpPr txBox="1">
            <a:spLocks noGrp="1"/>
          </p:cNvSpPr>
          <p:nvPr>
            <p:ph type="title"/>
          </p:nvPr>
        </p:nvSpPr>
        <p:spPr>
          <a:xfrm>
            <a:off x="2633099" y="417475"/>
            <a:ext cx="38778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Зарождение идеи </a:t>
            </a:r>
            <a:endParaRPr sz="3600"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pic>
        <p:nvPicPr>
          <p:cNvPr id="135" name="Google Shape;135;p1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647525" y="1691018"/>
            <a:ext cx="3279325" cy="2186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4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3551739" y="1176199"/>
            <a:ext cx="2040529" cy="3622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4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217180" y="1691004"/>
            <a:ext cx="3279320" cy="2186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Изображение 99"/>
          <p:cNvPicPr/>
          <p:nvPr/>
        </p:nvPicPr>
        <p:blipFill>
          <a:blip r:embed="rId6"/>
          <a:stretch>
            <a:fillRect/>
          </a:stretch>
        </p:blipFill>
        <p:spPr>
          <a:xfrm>
            <a:off x="5824220" y="3950589"/>
            <a:ext cx="2926080" cy="85039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Изображение 100"/>
          <p:cNvPicPr/>
          <p:nvPr/>
        </p:nvPicPr>
        <p:blipFill>
          <a:blip r:embed="rId7"/>
          <a:stretch>
            <a:fillRect/>
          </a:stretch>
        </p:blipFill>
        <p:spPr>
          <a:xfrm>
            <a:off x="564515" y="3950335"/>
            <a:ext cx="2584450" cy="8496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6"/>
          <p:cNvSpPr txBox="1">
            <a:spLocks noGrp="1"/>
          </p:cNvSpPr>
          <p:nvPr>
            <p:ph type="title"/>
          </p:nvPr>
        </p:nvSpPr>
        <p:spPr>
          <a:xfrm>
            <a:off x="242125" y="21895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Маршрут</a:t>
            </a:r>
          </a:p>
        </p:txBody>
      </p:sp>
      <p:sp>
        <p:nvSpPr>
          <p:cNvPr id="150" name="Google Shape;150;p16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51" name="Google Shape;151;p16"/>
          <p:cNvPicPr preferRelativeResize="0"/>
          <p:nvPr/>
        </p:nvPicPr>
        <p:blipFill>
          <a:blip r:embed="rId3"/>
          <a:stretch>
            <a:fillRect/>
          </a:stretch>
        </p:blipFill>
        <p:spPr>
          <a:xfrm rot="-5400000">
            <a:off x="1844651" y="-1870162"/>
            <a:ext cx="5454700" cy="9195025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6"/>
          <p:cNvSpPr/>
          <p:nvPr/>
        </p:nvSpPr>
        <p:spPr>
          <a:xfrm rot="8636565">
            <a:off x="5695959" y="4407010"/>
            <a:ext cx="126913" cy="152234"/>
          </a:xfrm>
          <a:prstGeom prst="teardrop">
            <a:avLst>
              <a:gd name="adj" fmla="val 10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53" name="Google Shape;153;p16"/>
          <p:cNvSpPr/>
          <p:nvPr/>
        </p:nvSpPr>
        <p:spPr>
          <a:xfrm rot="8636565">
            <a:off x="4559309" y="450960"/>
            <a:ext cx="126913" cy="152234"/>
          </a:xfrm>
          <a:prstGeom prst="teardrop">
            <a:avLst>
              <a:gd name="adj" fmla="val 10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54" name="Google Shape;154;p16"/>
          <p:cNvSpPr/>
          <p:nvPr/>
        </p:nvSpPr>
        <p:spPr>
          <a:xfrm>
            <a:off x="0" y="361950"/>
            <a:ext cx="6597650" cy="4508500"/>
          </a:xfrm>
          <a:custGeom>
            <a:avLst/>
            <a:gdLst/>
            <a:ahLst/>
            <a:cxnLst/>
            <a:rect l="l" t="t" r="r" b="b"/>
            <a:pathLst>
              <a:path w="263906" h="180340" extrusionOk="0">
                <a:moveTo>
                  <a:pt x="263906" y="180340"/>
                </a:moveTo>
                <a:lnTo>
                  <a:pt x="260096" y="178816"/>
                </a:lnTo>
                <a:lnTo>
                  <a:pt x="250698" y="162052"/>
                </a:lnTo>
                <a:lnTo>
                  <a:pt x="244348" y="153670"/>
                </a:lnTo>
                <a:lnTo>
                  <a:pt x="238506" y="146304"/>
                </a:lnTo>
                <a:lnTo>
                  <a:pt x="234442" y="151384"/>
                </a:lnTo>
                <a:lnTo>
                  <a:pt x="229362" y="144780"/>
                </a:lnTo>
                <a:lnTo>
                  <a:pt x="223774" y="133858"/>
                </a:lnTo>
                <a:lnTo>
                  <a:pt x="230378" y="61468"/>
                </a:lnTo>
                <a:lnTo>
                  <a:pt x="225552" y="47498"/>
                </a:lnTo>
                <a:lnTo>
                  <a:pt x="208534" y="27432"/>
                </a:lnTo>
                <a:lnTo>
                  <a:pt x="182372" y="12954"/>
                </a:lnTo>
                <a:lnTo>
                  <a:pt x="153162" y="5842"/>
                </a:lnTo>
                <a:lnTo>
                  <a:pt x="140208" y="3556"/>
                </a:lnTo>
                <a:lnTo>
                  <a:pt x="112014" y="0"/>
                </a:lnTo>
                <a:lnTo>
                  <a:pt x="86868" y="1778"/>
                </a:lnTo>
                <a:lnTo>
                  <a:pt x="76200" y="5080"/>
                </a:lnTo>
                <a:lnTo>
                  <a:pt x="67310" y="8382"/>
                </a:lnTo>
                <a:lnTo>
                  <a:pt x="19812" y="54610"/>
                </a:lnTo>
                <a:lnTo>
                  <a:pt x="16764" y="55118"/>
                </a:lnTo>
                <a:lnTo>
                  <a:pt x="9906" y="37846"/>
                </a:lnTo>
                <a:lnTo>
                  <a:pt x="0" y="41148"/>
                </a:lnTo>
              </a:path>
            </a:pathLst>
          </a:custGeom>
          <a:noFill/>
          <a:ln w="19050" cap="flat" cmpd="sng">
            <a:solidFill>
              <a:srgbClr val="FF0000"/>
            </a:solidFill>
            <a:prstDash val="solid"/>
            <a:round/>
            <a:headEnd type="diamond" w="med" len="med"/>
            <a:tailEnd type="none" w="med" len="med"/>
          </a:ln>
        </p:spPr>
      </p:sp>
      <p:sp>
        <p:nvSpPr>
          <p:cNvPr id="5" name="Текстовое поле 4"/>
          <p:cNvSpPr txBox="1"/>
          <p:nvPr/>
        </p:nvSpPr>
        <p:spPr>
          <a:xfrm>
            <a:off x="5296535" y="4582160"/>
            <a:ext cx="1005205" cy="287655"/>
          </a:xfrm>
          <a:prstGeom prst="rect">
            <a:avLst/>
          </a:prstGeom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C00000"/>
                </a:solidFill>
              </a14:hiddenFill>
            </a:ext>
          </a:extLst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r>
              <a:rPr lang="ru-RU" altLang="en-US" sz="9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Охтинский мыс</a:t>
            </a:r>
            <a:endParaRPr lang="ru-RU" altLang="en-US" sz="90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3916680" y="219075"/>
            <a:ext cx="15494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9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Дача Кушелева-Безбородко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26385" y="5198110"/>
            <a:ext cx="140335" cy="132715"/>
          </a:xfrm>
          <a:prstGeom prst="roundRect">
            <a:avLst/>
          </a:prstGeom>
          <a:solidFill>
            <a:schemeClr val="bg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32965" y="5198110"/>
            <a:ext cx="140335" cy="132715"/>
          </a:xfrm>
          <a:prstGeom prst="roundRect">
            <a:avLst/>
          </a:prstGeom>
          <a:solidFill>
            <a:schemeClr val="bg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125" y="373380"/>
            <a:ext cx="7832725" cy="954405"/>
          </a:xfrm>
        </p:spPr>
        <p:txBody>
          <a:bodyPr>
            <a:normAutofit fontScale="90000"/>
          </a:bodyPr>
          <a:lstStyle/>
          <a:p>
            <a:r>
              <a:rPr lang="ru-RU" altLang="en-US"/>
              <a:t>Охтинский мыс и дача Кушелева-Безбородко</a:t>
            </a: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46050" indent="0">
              <a:buNone/>
            </a:pPr>
            <a:r>
              <a:rPr lang="ru-RU" altLang="en-US"/>
              <a:t>мммм</a:t>
            </a:r>
          </a:p>
        </p:txBody>
      </p:sp>
      <p:pic>
        <p:nvPicPr>
          <p:cNvPr id="4" name="Изображение 3" descr="Nien1703-2019a-e15834610948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125" y="1167765"/>
            <a:ext cx="3764280" cy="1681480"/>
          </a:xfrm>
          <a:prstGeom prst="rect">
            <a:avLst/>
          </a:prstGeom>
        </p:spPr>
      </p:pic>
      <p:pic>
        <p:nvPicPr>
          <p:cNvPr id="100" name="Изображение 99"/>
          <p:cNvPicPr/>
          <p:nvPr/>
        </p:nvPicPr>
        <p:blipFill>
          <a:blip r:embed="rId3"/>
          <a:stretch>
            <a:fillRect/>
          </a:stretch>
        </p:blipFill>
        <p:spPr>
          <a:xfrm>
            <a:off x="492125" y="3130550"/>
            <a:ext cx="3809365" cy="16808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Изображение 4" descr="1682361278_mykaleidoscope-ru-p-dacha-kusheleva-bezborodko-dizain-instagra-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9930" y="1609725"/>
            <a:ext cx="4191000" cy="2828925"/>
          </a:xfrm>
          <a:prstGeom prst="rect">
            <a:avLst/>
          </a:prstGeom>
        </p:spPr>
      </p:pic>
      <p:sp>
        <p:nvSpPr>
          <p:cNvPr id="6" name="Текстовое поле 5"/>
          <p:cNvSpPr txBox="1"/>
          <p:nvPr/>
        </p:nvSpPr>
        <p:spPr>
          <a:xfrm>
            <a:off x="1484630" y="2870835"/>
            <a:ext cx="177927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/>
              <a:t>Охтинский мыс</a:t>
            </a: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5253355" y="1230630"/>
            <a:ext cx="272415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/>
              <a:t>Дача Кушелева-Безбородко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7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61" name="Google Shape;161;p17"/>
          <p:cNvPicPr preferRelativeResize="0"/>
          <p:nvPr/>
        </p:nvPicPr>
        <p:blipFill>
          <a:blip r:embed="rId3"/>
          <a:stretch>
            <a:fillRect/>
          </a:stretch>
        </p:blipFill>
        <p:spPr>
          <a:xfrm rot="-5400000">
            <a:off x="2003349" y="-2007150"/>
            <a:ext cx="5137300" cy="9163999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7"/>
          <p:cNvSpPr/>
          <p:nvPr/>
        </p:nvSpPr>
        <p:spPr>
          <a:xfrm rot="8636565">
            <a:off x="4826009" y="3111610"/>
            <a:ext cx="126913" cy="152234"/>
          </a:xfrm>
          <a:prstGeom prst="teardrop">
            <a:avLst>
              <a:gd name="adj" fmla="val 10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63" name="Google Shape;163;p17"/>
          <p:cNvSpPr/>
          <p:nvPr/>
        </p:nvSpPr>
        <p:spPr>
          <a:xfrm rot="8636565">
            <a:off x="812809" y="313985"/>
            <a:ext cx="126913" cy="152234"/>
          </a:xfrm>
          <a:prstGeom prst="teardrop">
            <a:avLst>
              <a:gd name="adj" fmla="val 10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64" name="Google Shape;164;p17"/>
          <p:cNvSpPr/>
          <p:nvPr/>
        </p:nvSpPr>
        <p:spPr>
          <a:xfrm rot="8636565">
            <a:off x="2146309" y="2971910"/>
            <a:ext cx="126913" cy="152234"/>
          </a:xfrm>
          <a:prstGeom prst="teardrop">
            <a:avLst>
              <a:gd name="adj" fmla="val 10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65" name="Google Shape;165;p17"/>
          <p:cNvSpPr/>
          <p:nvPr/>
        </p:nvSpPr>
        <p:spPr>
          <a:xfrm>
            <a:off x="641350" y="387350"/>
            <a:ext cx="8458200" cy="4178300"/>
          </a:xfrm>
          <a:custGeom>
            <a:avLst/>
            <a:gdLst/>
            <a:ahLst/>
            <a:cxnLst/>
            <a:rect l="l" t="t" r="r" b="b"/>
            <a:pathLst>
              <a:path w="338328" h="167132" extrusionOk="0">
                <a:moveTo>
                  <a:pt x="338328" y="107442"/>
                </a:moveTo>
                <a:lnTo>
                  <a:pt x="314198" y="108712"/>
                </a:lnTo>
                <a:lnTo>
                  <a:pt x="300736" y="110744"/>
                </a:lnTo>
                <a:lnTo>
                  <a:pt x="295656" y="114046"/>
                </a:lnTo>
                <a:lnTo>
                  <a:pt x="288544" y="118110"/>
                </a:lnTo>
                <a:lnTo>
                  <a:pt x="278638" y="128524"/>
                </a:lnTo>
                <a:lnTo>
                  <a:pt x="238760" y="163322"/>
                </a:lnTo>
                <a:lnTo>
                  <a:pt x="226314" y="145542"/>
                </a:lnTo>
                <a:lnTo>
                  <a:pt x="195834" y="158242"/>
                </a:lnTo>
                <a:lnTo>
                  <a:pt x="147828" y="167132"/>
                </a:lnTo>
                <a:lnTo>
                  <a:pt x="96266" y="155702"/>
                </a:lnTo>
                <a:lnTo>
                  <a:pt x="69342" y="150368"/>
                </a:lnTo>
                <a:lnTo>
                  <a:pt x="80518" y="123444"/>
                </a:lnTo>
                <a:lnTo>
                  <a:pt x="33020" y="108966"/>
                </a:lnTo>
                <a:lnTo>
                  <a:pt x="26162" y="101092"/>
                </a:lnTo>
                <a:lnTo>
                  <a:pt x="0" y="0"/>
                </a:lnTo>
              </a:path>
            </a:pathLst>
          </a:cu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diamond" w="med" len="med"/>
          </a:ln>
        </p:spPr>
      </p:sp>
      <p:sp>
        <p:nvSpPr>
          <p:cNvPr id="6" name="Текстовое поле 5"/>
          <p:cNvSpPr txBox="1"/>
          <p:nvPr/>
        </p:nvSpPr>
        <p:spPr>
          <a:xfrm>
            <a:off x="4461510" y="3286760"/>
            <a:ext cx="96456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9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Завод Арсенал</a:t>
            </a:r>
          </a:p>
        </p:txBody>
      </p:sp>
      <p:sp>
        <p:nvSpPr>
          <p:cNvPr id="2" name="Текстовое поле 1"/>
          <p:cNvSpPr txBox="1"/>
          <p:nvPr/>
        </p:nvSpPr>
        <p:spPr>
          <a:xfrm rot="1020000">
            <a:off x="1604010" y="3147060"/>
            <a:ext cx="130873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9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Госпитальная слобода</a:t>
            </a: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709930" y="488950"/>
            <a:ext cx="1207770" cy="2298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en-US" sz="9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Сампсоньевский собор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225415" y="4587875"/>
            <a:ext cx="140335" cy="132715"/>
          </a:xfrm>
          <a:prstGeom prst="roundRect">
            <a:avLst/>
          </a:prstGeom>
          <a:solidFill>
            <a:schemeClr val="bg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5" name="Скругленный прямоугольник 4"/>
          <p:cNvSpPr/>
          <p:nvPr/>
        </p:nvSpPr>
        <p:spPr>
          <a:xfrm flipH="1">
            <a:off x="3802380" y="4511040"/>
            <a:ext cx="217805" cy="147320"/>
          </a:xfrm>
          <a:prstGeom prst="roundRect">
            <a:avLst/>
          </a:prstGeom>
          <a:solidFill>
            <a:schemeClr val="bg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043430" y="4248785"/>
            <a:ext cx="140335" cy="132715"/>
          </a:xfrm>
          <a:prstGeom prst="roundRect">
            <a:avLst/>
          </a:prstGeom>
          <a:solidFill>
            <a:schemeClr val="bg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660525" y="3881120"/>
            <a:ext cx="140335" cy="132715"/>
          </a:xfrm>
          <a:prstGeom prst="roundRect">
            <a:avLst/>
          </a:prstGeom>
          <a:solidFill>
            <a:schemeClr val="bg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м</a:t>
            </a:r>
          </a:p>
        </p:txBody>
      </p:sp>
      <p:pic>
        <p:nvPicPr>
          <p:cNvPr id="101" name="Изображение 100"/>
          <p:cNvPicPr/>
          <p:nvPr/>
        </p:nvPicPr>
        <p:blipFill>
          <a:blip r:embed="rId2"/>
          <a:stretch>
            <a:fillRect/>
          </a:stretch>
        </p:blipFill>
        <p:spPr>
          <a:xfrm>
            <a:off x="302260" y="371475"/>
            <a:ext cx="2656205" cy="1933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" name="Изображение 101"/>
          <p:cNvPicPr/>
          <p:nvPr/>
        </p:nvPicPr>
        <p:blipFill>
          <a:blip r:embed="rId3"/>
          <a:stretch>
            <a:fillRect/>
          </a:stretch>
        </p:blipFill>
        <p:spPr>
          <a:xfrm>
            <a:off x="3061335" y="1743075"/>
            <a:ext cx="2891790" cy="17849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" name="Изображение 103"/>
          <p:cNvPicPr/>
          <p:nvPr/>
        </p:nvPicPr>
        <p:blipFill>
          <a:blip r:embed="rId4"/>
          <a:stretch>
            <a:fillRect/>
          </a:stretch>
        </p:blipFill>
        <p:spPr>
          <a:xfrm>
            <a:off x="6055995" y="2846070"/>
            <a:ext cx="2798445" cy="19831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Текстовое поле 1"/>
          <p:cNvSpPr txBox="1"/>
          <p:nvPr/>
        </p:nvSpPr>
        <p:spPr>
          <a:xfrm>
            <a:off x="796290" y="2482215"/>
            <a:ext cx="155702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/>
              <a:t>завод Арсенал</a:t>
            </a: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3438525" y="3684270"/>
            <a:ext cx="21374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/>
              <a:t>Госпитальная слобода</a:t>
            </a: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6343650" y="2429510"/>
            <a:ext cx="222377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/>
              <a:t>Сапмсониевский собор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imes New Roman" panose="02020603050405020304" charset="0"/>
                <a:cs typeface="Times New Roman" panose="02020603050405020304" charset="0"/>
                <a:sym typeface="+mn-ea"/>
              </a:rPr>
              <a:t>Краткие данные об экскурсии</a:t>
            </a:r>
            <a:endParaRPr lang="ru-RU" altLang="en-US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819150" y="1799590"/>
            <a:ext cx="7505700" cy="2639060"/>
          </a:xfrm>
        </p:spPr>
        <p:txBody>
          <a:bodyPr/>
          <a:lstStyle/>
          <a:p>
            <a:pPr marL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Продолжительность экскурсии:</a:t>
            </a:r>
            <a:r>
              <a:rPr lang="en-US" sz="14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ориентировочно 1,5 ч-2 ч. </a:t>
            </a:r>
            <a:endParaRPr sz="1400">
              <a:solidFill>
                <a:srgbClr val="00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Длинна маршрута : </a:t>
            </a:r>
            <a:r>
              <a:rPr lang="en-US" sz="14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7 км.</a:t>
            </a:r>
            <a:endParaRPr sz="1400">
              <a:solidFill>
                <a:srgbClr val="00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Вид экскурсии: </a:t>
            </a:r>
            <a:r>
              <a:rPr lang="en-US" sz="14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пешеходная, двухколесная</a:t>
            </a:r>
            <a:r>
              <a:rPr lang="ru-RU" altLang="en-US" sz="14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или с использованием других средств личной мобильности .</a:t>
            </a:r>
            <a:endParaRPr sz="1400">
              <a:solidFill>
                <a:srgbClr val="00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lang="ru-RU" altLang="en-US" sz="140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6135" y="3039745"/>
            <a:ext cx="4314190" cy="18935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9150" y="425230"/>
            <a:ext cx="7505700" cy="954600"/>
          </a:xfrm>
        </p:spPr>
        <p:txBody>
          <a:bodyPr/>
          <a:lstStyle/>
          <a:p>
            <a:r>
              <a:rPr lang="ru-RU" altLang="en-US">
                <a:latin typeface="Times New Roman" panose="02020603050405020304" charset="0"/>
                <a:cs typeface="Times New Roman" panose="02020603050405020304" charset="0"/>
              </a:rPr>
              <a:t>Телеграм Бот</a:t>
            </a:r>
          </a:p>
        </p:txBody>
      </p:sp>
      <p:pic>
        <p:nvPicPr>
          <p:cNvPr id="144" name="Google Shape;144;p15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7259265" y="2571665"/>
            <a:ext cx="1611050" cy="207006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Текстовое поле 2"/>
          <p:cNvSpPr txBox="1"/>
          <p:nvPr/>
        </p:nvSpPr>
        <p:spPr>
          <a:xfrm>
            <a:off x="819150" y="1177290"/>
            <a:ext cx="5850255" cy="8039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b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Оригинальность: </a:t>
            </a:r>
            <a:r>
              <a:rPr lang="en-US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Возможность пройти экскурсию с помощью телеграм бота</a:t>
            </a:r>
            <a:r>
              <a:rPr lang="en-US">
                <a:uFill>
                  <a:noFill/>
                </a:u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  <a:hlinkClick r:id="rId3"/>
              </a:rPr>
              <a:t> </a:t>
            </a:r>
            <a:r>
              <a:rPr lang="en-US" u="sng">
                <a:solidFill>
                  <a:schemeClr val="hlink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  <a:hlinkClick r:id="rId3"/>
              </a:rPr>
              <a:t>https://t.me/ThroughtheeyesofPeter_bot</a:t>
            </a:r>
            <a:r>
              <a:rPr lang="en-US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 .</a:t>
            </a:r>
            <a:endParaRPr b="1">
              <a:solidFill>
                <a:srgbClr val="00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endParaRPr lang="ru-RU" altLang="en-US"/>
          </a:p>
        </p:txBody>
      </p:sp>
      <p:pic>
        <p:nvPicPr>
          <p:cNvPr id="5" name="Изображение 4" descr="photo_2024-02-07_20-25-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765" y="1802765"/>
            <a:ext cx="1317625" cy="2927985"/>
          </a:xfrm>
          <a:prstGeom prst="rect">
            <a:avLst/>
          </a:prstGeom>
        </p:spPr>
      </p:pic>
      <p:pic>
        <p:nvPicPr>
          <p:cNvPr id="6" name="Изображение 5" descr="photo_2024-02-07_20-25-15 (3)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3020" y="1804035"/>
            <a:ext cx="1317625" cy="2927985"/>
          </a:xfrm>
          <a:prstGeom prst="rect">
            <a:avLst/>
          </a:prstGeom>
        </p:spPr>
      </p:pic>
      <p:pic>
        <p:nvPicPr>
          <p:cNvPr id="7" name="Изображение 6" descr="photo_2024-02-07_20-25-15 (2)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14345" y="1804035"/>
            <a:ext cx="1315720" cy="29273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310</Words>
  <Application>Microsoft Office PowerPoint</Application>
  <PresentationFormat>Экран (16:9)</PresentationFormat>
  <Paragraphs>50</Paragraphs>
  <Slides>12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Times New Roman</vt:lpstr>
      <vt:lpstr>Calibri</vt:lpstr>
      <vt:lpstr>Nunito</vt:lpstr>
      <vt:lpstr>Shift</vt:lpstr>
      <vt:lpstr>Двуколёсная квест-экскурсия</vt:lpstr>
      <vt:lpstr>Цели и задачи</vt:lpstr>
      <vt:lpstr>Зарождение идеи </vt:lpstr>
      <vt:lpstr>Маршрут</vt:lpstr>
      <vt:lpstr>Охтинский мыс и дача Кушелева-Безбородко</vt:lpstr>
      <vt:lpstr>Презентация PowerPoint</vt:lpstr>
      <vt:lpstr>м</vt:lpstr>
      <vt:lpstr>Краткие данные об экскурсии</vt:lpstr>
      <vt:lpstr>Телеграм Бот</vt:lpstr>
      <vt:lpstr>Список литературы:</vt:lpstr>
      <vt:lpstr>Личный архив</vt:lpstr>
      <vt:lpstr>Спасибо за внимание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Двуколёсная квест-экскурсия</dc:title>
  <dc:creator>Александр Коростылев</dc:creator>
  <cp:lastModifiedBy>Александр Коростылев</cp:lastModifiedBy>
  <cp:revision>11</cp:revision>
  <dcterms:created xsi:type="dcterms:W3CDTF">2024-02-04T06:16:00Z</dcterms:created>
  <dcterms:modified xsi:type="dcterms:W3CDTF">2024-10-12T14:25:13Z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11752B4FD2EF4D6EBC47C0E87F297BE1_12</vt:lpwstr>
  </property>
  <property fmtid="{D5CDD505-2E9C-101B-9397-08002B2CF9AE}" pid="3" name="KSOProductBuildVer">
    <vt:lpwstr>1049-12.2.0.13538</vt:lpwstr>
  </property>
</Properties>
</file>