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1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81E25B-8443-45A6-BD63-90BB196F8972}" v="1656" dt="2024-03-25T20:40:43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4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Узел Восьмерка">
            <a:extLst>
              <a:ext uri="{FF2B5EF4-FFF2-40B4-BE49-F238E27FC236}">
                <a16:creationId xmlns:a16="http://schemas.microsoft.com/office/drawing/2014/main" id="{38022F40-74D9-69B5-CFAB-BBF505EA19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86" t="2289" r="71" b="-8"/>
          <a:stretch/>
        </p:blipFill>
        <p:spPr>
          <a:xfrm rot="1620000">
            <a:off x="565507" y="2464624"/>
            <a:ext cx="3410343" cy="54476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8FF656-5244-DADA-5EF6-3C5257F07192}"/>
              </a:ext>
            </a:extLst>
          </p:cNvPr>
          <p:cNvSpPr txBox="1"/>
          <p:nvPr/>
        </p:nvSpPr>
        <p:spPr>
          <a:xfrm>
            <a:off x="2146171" y="913933"/>
            <a:ext cx="7836971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b="1" dirty="0">
                <a:solidFill>
                  <a:srgbClr val="631818"/>
                </a:solidFill>
                <a:latin typeface="Times New Roman"/>
                <a:cs typeface="Times New Roman"/>
              </a:rPr>
              <a:t>МКУ КДЦ "Нева"</a:t>
            </a:r>
          </a:p>
          <a:p>
            <a:pPr algn="ctr"/>
            <a:r>
              <a:rPr lang="ru-RU" sz="3600" b="1" dirty="0">
                <a:solidFill>
                  <a:srgbClr val="631818"/>
                </a:solidFill>
                <a:latin typeface="Times New Roman"/>
                <a:cs typeface="Times New Roman"/>
              </a:rPr>
              <a:t>Проектная работа</a:t>
            </a:r>
            <a:endParaRPr lang="ru-RU" dirty="0"/>
          </a:p>
          <a:p>
            <a:pPr algn="ctr"/>
            <a:r>
              <a:rPr lang="ru-RU" sz="3600" b="1" dirty="0">
                <a:solidFill>
                  <a:srgbClr val="631818"/>
                </a:solidFill>
                <a:latin typeface="Times New Roman"/>
                <a:cs typeface="Times New Roman"/>
              </a:rPr>
              <a:t> "Разработка наглядного пособия "8 основных узлов для спортивного туризма""</a:t>
            </a: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0FB4418-E41B-CAD7-4B60-1B000861ED59}"/>
              </a:ext>
            </a:extLst>
          </p:cNvPr>
          <p:cNvSpPr/>
          <p:nvPr/>
        </p:nvSpPr>
        <p:spPr>
          <a:xfrm>
            <a:off x="-55701" y="358687"/>
            <a:ext cx="12249509" cy="316301"/>
          </a:xfrm>
          <a:prstGeom prst="rect">
            <a:avLst/>
          </a:prstGeom>
          <a:solidFill>
            <a:srgbClr val="631818"/>
          </a:solidFill>
          <a:ln>
            <a:solidFill>
              <a:srgbClr val="631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EA2F35-528F-CD95-457C-FEC47BE821CE}"/>
              </a:ext>
            </a:extLst>
          </p:cNvPr>
          <p:cNvSpPr txBox="1"/>
          <p:nvPr/>
        </p:nvSpPr>
        <p:spPr>
          <a:xfrm>
            <a:off x="4173379" y="4422007"/>
            <a:ext cx="7836971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600" b="1" dirty="0">
                <a:solidFill>
                  <a:srgbClr val="631818"/>
                </a:solidFill>
                <a:latin typeface="Times New Roman"/>
                <a:cs typeface="Times New Roman"/>
              </a:rPr>
              <a:t>Выполнили: Лавринова Е.Я</a:t>
            </a:r>
          </a:p>
          <a:p>
            <a:pPr algn="r"/>
            <a:r>
              <a:rPr lang="ru-RU" sz="2600" b="1" dirty="0">
                <a:solidFill>
                  <a:srgbClr val="631818"/>
                </a:solidFill>
                <a:latin typeface="Times New Roman"/>
                <a:cs typeface="Times New Roman"/>
              </a:rPr>
              <a:t>Гранкин М.С.</a:t>
            </a:r>
          </a:p>
          <a:p>
            <a:pPr algn="r"/>
            <a:r>
              <a:rPr lang="ru-RU" sz="2600" b="1" dirty="0">
                <a:solidFill>
                  <a:srgbClr val="631818"/>
                </a:solidFill>
                <a:latin typeface="Times New Roman"/>
                <a:cs typeface="Times New Roman"/>
              </a:rPr>
              <a:t>Малофеева С.П.</a:t>
            </a:r>
          </a:p>
          <a:p>
            <a:pPr algn="r"/>
            <a:r>
              <a:rPr lang="ru-RU" sz="2600" b="1">
                <a:solidFill>
                  <a:srgbClr val="631818"/>
                </a:solidFill>
                <a:latin typeface="Times New Roman"/>
                <a:cs typeface="Times New Roman"/>
              </a:rPr>
              <a:t>Руководитель:</a:t>
            </a:r>
            <a:endParaRPr lang="ru-RU" sz="2600" b="1" dirty="0">
              <a:solidFill>
                <a:srgbClr val="631818"/>
              </a:solidFill>
              <a:latin typeface="Times New Roman"/>
              <a:cs typeface="Times New Roman"/>
            </a:endParaRPr>
          </a:p>
          <a:p>
            <a:pPr algn="r"/>
            <a:r>
              <a:rPr lang="ru-RU" sz="2600" b="1" err="1">
                <a:solidFill>
                  <a:srgbClr val="631818"/>
                </a:solidFill>
                <a:latin typeface="Times New Roman"/>
                <a:cs typeface="Times New Roman"/>
              </a:rPr>
              <a:t>Половова</a:t>
            </a:r>
            <a:r>
              <a:rPr lang="ru-RU" sz="2600" b="1" dirty="0">
                <a:solidFill>
                  <a:srgbClr val="631818"/>
                </a:solidFill>
                <a:latin typeface="Times New Roman"/>
                <a:cs typeface="Times New Roman"/>
              </a:rPr>
              <a:t> Алина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 descr="Изображение выглядит как на открытом воздухе, человек, одежда, снег&#10;&#10;Автоматически созданное описание">
            <a:extLst>
              <a:ext uri="{FF2B5EF4-FFF2-40B4-BE49-F238E27FC236}">
                <a16:creationId xmlns:a16="http://schemas.microsoft.com/office/drawing/2014/main" id="{0A9A01BE-CDD1-2140-E34F-326307BD4D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4" t="6816" r="1567" b="42352"/>
          <a:stretch/>
        </p:blipFill>
        <p:spPr>
          <a:xfrm>
            <a:off x="-8788" y="1171934"/>
            <a:ext cx="4324488" cy="3085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928A30-64AD-C2A5-2990-EAF3C5091EAB}"/>
              </a:ext>
            </a:extLst>
          </p:cNvPr>
          <p:cNvSpPr txBox="1"/>
          <p:nvPr/>
        </p:nvSpPr>
        <p:spPr>
          <a:xfrm>
            <a:off x="2174926" y="180687"/>
            <a:ext cx="783697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solidFill>
                  <a:srgbClr val="631818"/>
                </a:solidFill>
                <a:latin typeface="Times New Roman"/>
                <a:cs typeface="Times New Roman"/>
              </a:rPr>
              <a:t> Наша команда</a:t>
            </a:r>
          </a:p>
        </p:txBody>
      </p:sp>
      <p:pic>
        <p:nvPicPr>
          <p:cNvPr id="15" name="Рисунок 14" descr="Изображение выглядит как человек, на открытом воздухе, одежда, зима&#10;&#10;Автоматически созданное описание">
            <a:extLst>
              <a:ext uri="{FF2B5EF4-FFF2-40B4-BE49-F238E27FC236}">
                <a16:creationId xmlns:a16="http://schemas.microsoft.com/office/drawing/2014/main" id="{001A2CF0-EC54-D96A-BDED-040C0BFD29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27" t="3730" r="22512" b="39007"/>
          <a:stretch/>
        </p:blipFill>
        <p:spPr>
          <a:xfrm>
            <a:off x="4710023" y="1170928"/>
            <a:ext cx="3740805" cy="3194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Изображение выглядит как человек, на открытом воздухе, одежда, снег&#10;&#10;Автоматически созданное описание">
            <a:extLst>
              <a:ext uri="{FF2B5EF4-FFF2-40B4-BE49-F238E27FC236}">
                <a16:creationId xmlns:a16="http://schemas.microsoft.com/office/drawing/2014/main" id="{6A13A7DD-468D-AC12-2ABB-0213A3E75E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504" r="2618" b="15748"/>
          <a:stretch/>
        </p:blipFill>
        <p:spPr>
          <a:xfrm>
            <a:off x="8706927" y="1168878"/>
            <a:ext cx="3419011" cy="3051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248289E-8BC1-F70C-0E7A-FD1E2C15109F}"/>
              </a:ext>
            </a:extLst>
          </p:cNvPr>
          <p:cNvSpPr/>
          <p:nvPr/>
        </p:nvSpPr>
        <p:spPr>
          <a:xfrm>
            <a:off x="-14378" y="4257245"/>
            <a:ext cx="4327585" cy="17109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631818"/>
              </a:solidFill>
            </a:endParaRPr>
          </a:p>
          <a:p>
            <a:pPr algn="ctr"/>
            <a:r>
              <a:rPr lang="ru-RU" dirty="0">
                <a:solidFill>
                  <a:srgbClr val="631818"/>
                </a:solidFill>
              </a:rPr>
              <a:t>В туризме больше всего любит лыжные выезды  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F2AB7C-2CE1-9CF3-2154-4FB89F64366E}"/>
              </a:ext>
            </a:extLst>
          </p:cNvPr>
          <p:cNvSpPr/>
          <p:nvPr/>
        </p:nvSpPr>
        <p:spPr>
          <a:xfrm>
            <a:off x="4658264" y="4257244"/>
            <a:ext cx="3795622" cy="18690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dirty="0">
                <a:solidFill>
                  <a:srgbClr val="631818"/>
                </a:solidFill>
                <a:ea typeface="+mn-lt"/>
                <a:cs typeface="+mn-lt"/>
              </a:rPr>
              <a:t>Самое любимое в туризме - вязание узлов и пешие выезды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A3F977-84CF-F693-8E9B-478A897889D6}"/>
              </a:ext>
            </a:extLst>
          </p:cNvPr>
          <p:cNvSpPr/>
          <p:nvPr/>
        </p:nvSpPr>
        <p:spPr>
          <a:xfrm>
            <a:off x="8626414" y="4271621"/>
            <a:ext cx="3680604" cy="18546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dirty="0">
                <a:solidFill>
                  <a:srgbClr val="631818"/>
                </a:solidFill>
              </a:rPr>
              <a:t>В туризме больше всего нравится спортивное ориентирование и работа с картой и компасом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352834-1739-9216-6A49-EDDB4AC2002D}"/>
              </a:ext>
            </a:extLst>
          </p:cNvPr>
          <p:cNvSpPr txBox="1"/>
          <p:nvPr/>
        </p:nvSpPr>
        <p:spPr>
          <a:xfrm>
            <a:off x="-1735716" y="4321365"/>
            <a:ext cx="78369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b="1" dirty="0">
                <a:solidFill>
                  <a:srgbClr val="631818"/>
                </a:solidFill>
                <a:latin typeface="Times New Roman"/>
                <a:cs typeface="Times New Roman"/>
              </a:rPr>
              <a:t>Лавринова Ева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8D982D-4F5C-CC69-05F1-CDFE2E736D58}"/>
              </a:ext>
            </a:extLst>
          </p:cNvPr>
          <p:cNvSpPr txBox="1"/>
          <p:nvPr/>
        </p:nvSpPr>
        <p:spPr>
          <a:xfrm>
            <a:off x="2649378" y="4249478"/>
            <a:ext cx="78369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b="1" dirty="0">
                <a:solidFill>
                  <a:srgbClr val="631818"/>
                </a:solidFill>
                <a:latin typeface="Times New Roman"/>
                <a:cs typeface="Times New Roman"/>
              </a:rPr>
              <a:t>Гранкин Максим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25F22E-F4FA-46F7-5E37-9CDBB83CAB8A}"/>
              </a:ext>
            </a:extLst>
          </p:cNvPr>
          <p:cNvSpPr txBox="1"/>
          <p:nvPr/>
        </p:nvSpPr>
        <p:spPr>
          <a:xfrm>
            <a:off x="6560020" y="4263856"/>
            <a:ext cx="7836971" cy="5693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100" b="1" dirty="0">
                <a:solidFill>
                  <a:srgbClr val="631818"/>
                </a:solidFill>
                <a:latin typeface="Times New Roman"/>
                <a:cs typeface="Times New Roman"/>
              </a:rPr>
              <a:t>Малофеева София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7E2892E-9857-F88D-807B-4C99D6E4BDE1}"/>
              </a:ext>
            </a:extLst>
          </p:cNvPr>
          <p:cNvSpPr/>
          <p:nvPr/>
        </p:nvSpPr>
        <p:spPr>
          <a:xfrm>
            <a:off x="-6818" y="5971608"/>
            <a:ext cx="12249509" cy="316301"/>
          </a:xfrm>
          <a:prstGeom prst="rect">
            <a:avLst/>
          </a:prstGeom>
          <a:solidFill>
            <a:srgbClr val="631818"/>
          </a:solidFill>
          <a:ln>
            <a:solidFill>
              <a:srgbClr val="631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884706-09B4-EE8E-EA40-F2333BE9EE31}"/>
              </a:ext>
            </a:extLst>
          </p:cNvPr>
          <p:cNvSpPr txBox="1"/>
          <p:nvPr/>
        </p:nvSpPr>
        <p:spPr>
          <a:xfrm>
            <a:off x="2793152" y="6334195"/>
            <a:ext cx="78369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rgbClr val="631818"/>
                </a:solidFill>
                <a:latin typeface="Times New Roman"/>
                <a:cs typeface="Times New Roman"/>
              </a:rPr>
              <a:t>А объединяет нас любовь к узлам !</a:t>
            </a:r>
          </a:p>
        </p:txBody>
      </p:sp>
    </p:spTree>
    <p:extLst>
      <p:ext uri="{BB962C8B-B14F-4D97-AF65-F5344CB8AC3E}">
        <p14:creationId xmlns:p14="http://schemas.microsoft.com/office/powerpoint/2010/main" val="1528345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кст, снимок экрана, программное обеспечение, веб-страница&#10;&#10;Автоматически созданное описание">
            <a:extLst>
              <a:ext uri="{FF2B5EF4-FFF2-40B4-BE49-F238E27FC236}">
                <a16:creationId xmlns:a16="http://schemas.microsoft.com/office/drawing/2014/main" id="{466BDA4F-22B5-1C33-33B0-584BE7DAF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315" t="29354" r="26656" b="11798"/>
          <a:stretch/>
        </p:blipFill>
        <p:spPr>
          <a:xfrm>
            <a:off x="7535232" y="591145"/>
            <a:ext cx="4203298" cy="60331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046194-3269-FA3D-40B6-28680A948881}"/>
              </a:ext>
            </a:extLst>
          </p:cNvPr>
          <p:cNvSpPr txBox="1"/>
          <p:nvPr/>
        </p:nvSpPr>
        <p:spPr>
          <a:xfrm>
            <a:off x="-297980" y="353215"/>
            <a:ext cx="783697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solidFill>
                  <a:srgbClr val="631818"/>
                </a:solidFill>
                <a:latin typeface="Times New Roman"/>
                <a:cs typeface="Times New Roman"/>
              </a:rPr>
              <a:t> Цель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76B2C6-A0A6-6532-189A-E4C98FB52DBB}"/>
              </a:ext>
            </a:extLst>
          </p:cNvPr>
          <p:cNvSpPr txBox="1"/>
          <p:nvPr/>
        </p:nvSpPr>
        <p:spPr>
          <a:xfrm>
            <a:off x="104586" y="2337290"/>
            <a:ext cx="7836971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solidFill>
                  <a:srgbClr val="631818"/>
                </a:solidFill>
                <a:latin typeface="Times New Roman"/>
                <a:cs typeface="Times New Roman"/>
              </a:rPr>
              <a:t>Цель:</a:t>
            </a: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 Разработка и подготовка к изданию наглядного пособия, которое поможет всем туристам освоить техники вязания узлов.</a:t>
            </a:r>
          </a:p>
          <a:p>
            <a:pPr marL="571500" indent="-571500">
              <a:buFont typeface="Calibri"/>
              <a:buChar char="-"/>
            </a:pPr>
            <a:endParaRPr lang="ru-RU" sz="3600" b="1" dirty="0">
              <a:solidFill>
                <a:srgbClr val="631818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2484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216576-4276-4046-67A8-C9A5C06E1C15}"/>
              </a:ext>
            </a:extLst>
          </p:cNvPr>
          <p:cNvSpPr txBox="1"/>
          <p:nvPr/>
        </p:nvSpPr>
        <p:spPr>
          <a:xfrm>
            <a:off x="449642" y="525742"/>
            <a:ext cx="11316291" cy="6740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 sz="3600" b="1">
              <a:solidFill>
                <a:srgbClr val="631818"/>
              </a:solidFill>
              <a:latin typeface="Times New Roman"/>
              <a:cs typeface="Times New Roman"/>
            </a:endParaRP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ea typeface="+mn-lt"/>
                <a:cs typeface="+mn-lt"/>
              </a:rPr>
              <a:t>Изучить имеющиеся литературные источники по данному вопросу,</a:t>
            </a:r>
            <a:endParaRPr lang="ru-RU" sz="3600">
              <a:solidFill>
                <a:srgbClr val="631818"/>
              </a:solidFill>
              <a:latin typeface="Times New Roman"/>
              <a:cs typeface="Times New Roman"/>
            </a:endParaRP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ea typeface="+mn-lt"/>
                <a:cs typeface="+mn-lt"/>
              </a:rPr>
              <a:t>Выбрать из различных источников необходимые сведения</a:t>
            </a:r>
            <a:endParaRPr lang="ru-RU" sz="3600">
              <a:solidFill>
                <a:srgbClr val="631818"/>
              </a:solidFill>
              <a:latin typeface="Times New Roman"/>
              <a:cs typeface="Times New Roman"/>
            </a:endParaRP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ea typeface="+mn-lt"/>
                <a:cs typeface="Times New Roman"/>
              </a:rPr>
              <a:t>Определить участников проекта, распределить обязанности, наметить сроки.</a:t>
            </a:r>
            <a:endParaRPr lang="ru-RU" dirty="0"/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ea typeface="+mn-lt"/>
                <a:cs typeface="+mn-lt"/>
              </a:rPr>
              <a:t>Определить вид и форму конечного результата (макет, модель, книга, стенд и т.д.)</a:t>
            </a:r>
            <a:endParaRPr lang="ru-RU" sz="3600" dirty="0">
              <a:solidFill>
                <a:srgbClr val="631818"/>
              </a:solidFill>
              <a:latin typeface="Times New Roman"/>
              <a:cs typeface="Times New Roman"/>
            </a:endParaRP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Разработать макет будущего пособия;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Подготовка и съёмка видеоматериалов.</a:t>
            </a:r>
          </a:p>
          <a:p>
            <a:pPr marL="571500" indent="-571500">
              <a:buFont typeface="Calibri"/>
              <a:buChar char="-"/>
            </a:pPr>
            <a:endParaRPr lang="ru-RU" sz="3600" b="1" dirty="0">
              <a:solidFill>
                <a:srgbClr val="631818"/>
              </a:solidFill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637DA7-C931-B511-5801-62BD666630BA}"/>
              </a:ext>
            </a:extLst>
          </p:cNvPr>
          <p:cNvSpPr txBox="1"/>
          <p:nvPr/>
        </p:nvSpPr>
        <p:spPr>
          <a:xfrm>
            <a:off x="2174926" y="166309"/>
            <a:ext cx="783697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solidFill>
                  <a:srgbClr val="631818"/>
                </a:solidFill>
                <a:latin typeface="Times New Roman"/>
                <a:cs typeface="Times New Roman"/>
              </a:rPr>
              <a:t> Задачи</a:t>
            </a:r>
          </a:p>
        </p:txBody>
      </p:sp>
    </p:spTree>
    <p:extLst>
      <p:ext uri="{BB962C8B-B14F-4D97-AF65-F5344CB8AC3E}">
        <p14:creationId xmlns:p14="http://schemas.microsoft.com/office/powerpoint/2010/main" val="341322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E44ED4F2-DF80-BFC2-6B8A-2117E956FF65}"/>
              </a:ext>
            </a:extLst>
          </p:cNvPr>
          <p:cNvSpPr txBox="1"/>
          <p:nvPr/>
        </p:nvSpPr>
        <p:spPr>
          <a:xfrm>
            <a:off x="176473" y="1517780"/>
            <a:ext cx="7836971" cy="507831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Узел проводник;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Узел восьмёрка;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Узел двойной проводник;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Узел булинь;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Узел австрийский проводник;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Штыковой узел;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Прямой узел;</a:t>
            </a:r>
          </a:p>
          <a:p>
            <a:pPr marL="571500" indent="-571500">
              <a:buFont typeface="Calibri"/>
              <a:buChar char="-"/>
            </a:pPr>
            <a:r>
              <a:rPr lang="ru-RU" sz="3600" dirty="0">
                <a:solidFill>
                  <a:srgbClr val="631818"/>
                </a:solidFill>
                <a:latin typeface="Times New Roman"/>
                <a:cs typeface="Times New Roman"/>
              </a:rPr>
              <a:t>Встречный узел</a:t>
            </a:r>
          </a:p>
          <a:p>
            <a:pPr marL="571500" indent="-571500">
              <a:buFont typeface="Calibri"/>
              <a:buChar char="-"/>
            </a:pPr>
            <a:endParaRPr lang="ru-RU" sz="3600" b="1" dirty="0">
              <a:solidFill>
                <a:srgbClr val="631818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135807-F066-5AC3-7E42-32FA1EFC8FC1}"/>
              </a:ext>
            </a:extLst>
          </p:cNvPr>
          <p:cNvSpPr txBox="1"/>
          <p:nvPr/>
        </p:nvSpPr>
        <p:spPr>
          <a:xfrm>
            <a:off x="2174926" y="223819"/>
            <a:ext cx="783697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solidFill>
                  <a:srgbClr val="631818"/>
                </a:solidFill>
                <a:latin typeface="Times New Roman"/>
                <a:cs typeface="Times New Roman"/>
              </a:rPr>
              <a:t>Содержание пособия</a:t>
            </a:r>
          </a:p>
        </p:txBody>
      </p:sp>
      <p:pic>
        <p:nvPicPr>
          <p:cNvPr id="5" name="Рисунок 4" descr="Изображение выглядит как текст, снимок экрана, программное обеспечение, Значок на компьютере&#10;&#10;Автоматически созданное описание">
            <a:extLst>
              <a:ext uri="{FF2B5EF4-FFF2-40B4-BE49-F238E27FC236}">
                <a16:creationId xmlns:a16="http://schemas.microsoft.com/office/drawing/2014/main" id="{58ABB883-ECD2-AB55-3198-722CE900C8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18" t="31104" r="27249" b="12233"/>
          <a:stretch/>
        </p:blipFill>
        <p:spPr>
          <a:xfrm>
            <a:off x="7399019" y="1353144"/>
            <a:ext cx="3712147" cy="524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13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ребенок, начинающий ходить, человек, одежда, Человеческое лицо&#10;&#10;Автоматически созданное описание">
            <a:extLst>
              <a:ext uri="{FF2B5EF4-FFF2-40B4-BE49-F238E27FC236}">
                <a16:creationId xmlns:a16="http://schemas.microsoft.com/office/drawing/2014/main" id="{101A8467-8EFF-553A-4D92-FBFB9D27F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61" y="1662670"/>
            <a:ext cx="8379123" cy="4812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290C01-9697-F065-5DAE-315F5241E49B}"/>
              </a:ext>
            </a:extLst>
          </p:cNvPr>
          <p:cNvSpPr txBox="1"/>
          <p:nvPr/>
        </p:nvSpPr>
        <p:spPr>
          <a:xfrm>
            <a:off x="2174926" y="-6219"/>
            <a:ext cx="783697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solidFill>
                  <a:srgbClr val="631818"/>
                </a:solidFill>
                <a:latin typeface="Times New Roman"/>
                <a:cs typeface="Times New Roman"/>
              </a:rPr>
              <a:t>Подготовка видеоматериалов</a:t>
            </a:r>
          </a:p>
        </p:txBody>
      </p:sp>
      <p:pic>
        <p:nvPicPr>
          <p:cNvPr id="7" name="Рисунок 6" descr="Изображение выглядит как шаблон, пиксель, шов&#10;&#10;Автоматически созданное описание">
            <a:extLst>
              <a:ext uri="{FF2B5EF4-FFF2-40B4-BE49-F238E27FC236}">
                <a16:creationId xmlns:a16="http://schemas.microsoft.com/office/drawing/2014/main" id="{DB48C3D6-CDB0-3D8E-4FF5-2ABBCA6EF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4386" y="2140908"/>
            <a:ext cx="3905087" cy="3841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494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BEA5DD-DF81-E71C-D9C2-AB16431183FD}"/>
              </a:ext>
            </a:extLst>
          </p:cNvPr>
          <p:cNvSpPr txBox="1"/>
          <p:nvPr/>
        </p:nvSpPr>
        <p:spPr>
          <a:xfrm>
            <a:off x="2174926" y="108800"/>
            <a:ext cx="783697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solidFill>
                  <a:srgbClr val="631818"/>
                </a:solidFill>
                <a:latin typeface="Times New Roman"/>
                <a:cs typeface="Times New Roman"/>
              </a:rPr>
              <a:t>Проверка узлов, выявление "+" и "-"</a:t>
            </a:r>
          </a:p>
        </p:txBody>
      </p:sp>
      <p:pic>
        <p:nvPicPr>
          <p:cNvPr id="4" name="Рисунок 3" descr="Изображение выглядит как текст, снимок экрана, программное обеспечение, Значок на компьютере&#10;&#10;Автоматически созданное описание">
            <a:extLst>
              <a:ext uri="{FF2B5EF4-FFF2-40B4-BE49-F238E27FC236}">
                <a16:creationId xmlns:a16="http://schemas.microsoft.com/office/drawing/2014/main" id="{9BAAB349-4AE8-6562-C558-1E622528B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42" t="37395" r="29280" b="11765"/>
          <a:stretch/>
        </p:blipFill>
        <p:spPr>
          <a:xfrm>
            <a:off x="0" y="2503333"/>
            <a:ext cx="4922706" cy="3484990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диаграмма, программное обеспечение&#10;&#10;Автоматически созданное описание">
            <a:extLst>
              <a:ext uri="{FF2B5EF4-FFF2-40B4-BE49-F238E27FC236}">
                <a16:creationId xmlns:a16="http://schemas.microsoft.com/office/drawing/2014/main" id="{B868DB15-D6E9-1590-7BAC-BFB3151EEB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33" b="-309"/>
          <a:stretch/>
        </p:blipFill>
        <p:spPr>
          <a:xfrm>
            <a:off x="5449289" y="1900507"/>
            <a:ext cx="6196140" cy="468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6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C8F2EE-3DD6-32BE-23B3-FE8B3095B747}"/>
              </a:ext>
            </a:extLst>
          </p:cNvPr>
          <p:cNvSpPr txBox="1"/>
          <p:nvPr/>
        </p:nvSpPr>
        <p:spPr>
          <a:xfrm>
            <a:off x="2174926" y="-6219"/>
            <a:ext cx="783697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solidFill>
                  <a:srgbClr val="631818"/>
                </a:solidFill>
                <a:latin typeface="Times New Roman"/>
                <a:cs typeface="Times New Roman"/>
              </a:rPr>
              <a:t>Список литературы 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8E37D9FC-5567-0F0D-C0B0-8FEFB9D24FEB}"/>
              </a:ext>
            </a:extLst>
          </p:cNvPr>
          <p:cNvSpPr txBox="1"/>
          <p:nvPr/>
        </p:nvSpPr>
        <p:spPr>
          <a:xfrm>
            <a:off x="176473" y="1517780"/>
            <a:ext cx="11833876" cy="507831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Calibri"/>
              <a:buChar char="-"/>
            </a:pPr>
            <a:r>
              <a:rPr lang="ru-RU" sz="3200" dirty="0">
                <a:solidFill>
                  <a:srgbClr val="631818"/>
                </a:solidFill>
                <a:latin typeface="Times New Roman"/>
                <a:cs typeface="Times New Roman"/>
              </a:rPr>
              <a:t>Методическое</a:t>
            </a:r>
            <a:r>
              <a:rPr lang="ru-RU" sz="3200" dirty="0">
                <a:solidFill>
                  <a:srgbClr val="631818"/>
                </a:solidFill>
                <a:latin typeface="Times New Roman"/>
                <a:ea typeface="+mn-lt"/>
                <a:cs typeface="+mn-lt"/>
              </a:rPr>
              <a:t> пособие «УЗЛЫ, применяемые на соревнованиях по спортивному туризму» , муниципальное бюджетное образовательное учреждение дополнительного образования детей «Центр детско-юношеского туризма «Эдельвейс» </a:t>
            </a:r>
            <a:r>
              <a:rPr lang="ru-RU" sz="3200">
                <a:solidFill>
                  <a:srgbClr val="631818"/>
                </a:solidFill>
                <a:latin typeface="Times New Roman"/>
                <a:ea typeface="+mn-lt"/>
                <a:cs typeface="+mn-lt"/>
              </a:rPr>
              <a:t>городского округа Тольятти, 2017 г.</a:t>
            </a:r>
            <a:endParaRPr lang="ru-RU" sz="3200">
              <a:solidFill>
                <a:srgbClr val="000000"/>
              </a:solidFill>
              <a:latin typeface="Times New Roman"/>
              <a:ea typeface="+mn-lt"/>
              <a:cs typeface="+mn-lt"/>
            </a:endParaRPr>
          </a:p>
          <a:p>
            <a:pPr marL="571500" indent="-571500">
              <a:buFont typeface="Calibri"/>
              <a:buChar char="-"/>
            </a:pPr>
            <a:endParaRPr lang="ru-RU" sz="3200" dirty="0">
              <a:solidFill>
                <a:srgbClr val="631818"/>
              </a:solidFill>
              <a:latin typeface="Times New Roman"/>
              <a:cs typeface="Times New Roman"/>
            </a:endParaRPr>
          </a:p>
          <a:p>
            <a:pPr marL="571500" indent="-571500">
              <a:buFont typeface="Calibri"/>
              <a:buChar char="-"/>
            </a:pPr>
            <a:r>
              <a:rPr lang="ru-RU" sz="3200" dirty="0">
                <a:solidFill>
                  <a:srgbClr val="631818"/>
                </a:solidFill>
                <a:latin typeface="Times New Roman"/>
                <a:ea typeface="+mn-lt"/>
                <a:cs typeface="+mn-lt"/>
              </a:rPr>
              <a:t>Туристские узлы, НОВОСИБИРСКОЕ ОТДЕЛЕНИЕ ТУРИСТСКО-СПОРТИВНОГО СОЮЗА РОССИ, Новосибирск 2003 г.</a:t>
            </a:r>
            <a:endParaRPr lang="ru-RU" sz="3200" dirty="0">
              <a:solidFill>
                <a:srgbClr val="631818"/>
              </a:solidFill>
              <a:latin typeface="Times New Roman"/>
              <a:cs typeface="Times New Roman"/>
            </a:endParaRPr>
          </a:p>
          <a:p>
            <a:pPr marL="571500" indent="-571500">
              <a:buFont typeface="Calibri"/>
              <a:buChar char="-"/>
            </a:pPr>
            <a:endParaRPr lang="ru-RU" sz="3600" b="1" dirty="0">
              <a:solidFill>
                <a:srgbClr val="631818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17015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Широкоэкранный</PresentationFormat>
  <Paragraphs>42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Коростылев</dc:creator>
  <cp:lastModifiedBy>Александр Коростылев</cp:lastModifiedBy>
  <cp:revision>377</cp:revision>
  <dcterms:created xsi:type="dcterms:W3CDTF">2024-03-25T15:30:42Z</dcterms:created>
  <dcterms:modified xsi:type="dcterms:W3CDTF">2024-10-16T18:17:40Z</dcterms:modified>
</cp:coreProperties>
</file>