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1" r:id="rId4"/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3" r:id="rId15"/>
    <p:sldId id="274" r:id="rId16"/>
    <p:sldId id="275" r:id="rId17"/>
    <p:sldId id="276" r:id="rId18"/>
    <p:sldId id="277" r:id="rId19"/>
    <p:sldId id="26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123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7FEE08-93B8-E1D3-77A6-9FE7585A8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101CF1F-62A5-E461-FFE7-944CF6642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6EEBF6-12B8-FB3D-90A5-41FC4668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FC9754-DD19-213E-CB33-6D1C9DA0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46DED8-4C67-A541-9231-435CD677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314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93F234-8F5A-7696-FA47-AFBFDC06B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7F21AE-B245-2FE3-C866-343CB998D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1714B5-0D17-4A65-A550-2FAFD0DC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4CC580-97B3-2C53-4CE1-E759BF0F8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F1346BC-6259-4E38-C919-7E5C67BD6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046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AE15B8-E9EB-B5D5-2C7C-072FCD7FC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E2BD2B6-291A-ED3B-F8C9-9427C2DA2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00AD27-D4EC-D489-0A46-BECA9A3F1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A27DF0-1330-D13A-575C-CF3D7BFE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1465E2-CBD8-03DA-0DD6-312C755E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6333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9DEB1F-1D80-997B-24A6-B4CE8F3F9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D3A3A1-B7D7-BCB1-FBC0-48A969D67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6B78B7-E41E-C575-CE6D-D7B284197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8DC0A8-C1B4-9A4F-C5FF-8F8B1F7A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FE8936-A386-5106-B0FC-F2F409B34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623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A68425-6818-B57F-99F7-109E5FA36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4DBAAA9-18C0-0FF6-AA79-9C1818B6A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1A399-C1BC-CCDC-A3A2-78F5EA1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5F2767-35A8-9C75-D836-F2D5516FA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2C97D1-B5CE-3898-800B-3C20A600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95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6442CF-D25D-8454-A964-0E31A6DA9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76C1C4-A396-36FE-2EBA-9FAF25B29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446DB0-FE25-D562-BC3E-C052253B1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A9C8A9-8669-1EE4-983B-C6F535F3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261E159-587D-A72F-DF6A-99E4E875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F0A5E5-9C98-2B80-7862-1BD7E5BAD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065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AF8BD5-1E67-1F5A-4C1E-2D12AD88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BC3665E-B943-7A34-DE27-1EDB3B23D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073A91F-5015-A197-6B65-8AC4EE0EE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91BCA8-5084-2B7F-7197-868BA3721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4B76B9B-F3EF-8395-7F24-9C60F76CA6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64C0520-088C-2C3C-672E-416CC6388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5D14B0-FD7E-4069-BE11-6B76B5260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E879EC2-CB55-7350-5E97-B43AEE54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605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43193E-4A84-993D-55DC-2B69CD9B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DBEE04C-70F0-9271-0DB3-CDAC1340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0D1B80C-DA6E-12F5-0543-62F77EFE4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2194406-9426-4A36-7786-B41500239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380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6D9BAD-BED5-4330-516E-C256E23B9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45DABD9-A399-1460-F648-E439B56E6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E61268B-FD84-E270-E248-1BFD0C58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471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1C002-809C-79FA-FEDF-C23EAAA0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DF5749-D3E5-4679-DCC3-9939A4397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00DA1B2-D0C3-E1FF-3983-416C730EC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A121C3-FBC8-E7AF-46AB-0E839829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4781275-B2FC-DE94-D68C-3DD2A0BC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B73AE1-2215-FEA8-86C4-17DCCEC43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9199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6ECDDF-286D-AFC1-B7A2-68D6F7D8F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A449561-0DB9-6338-BFFE-F23E905CC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8E37E12-94D1-34C6-9FFA-8A46A9661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8F570BC-FF09-D168-1871-9A963B8E8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5105D2-64E1-42F7-0763-765110D2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A0406F5-4E2E-C3E2-E459-08CA6B0CB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237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8D7A9B-F80E-80BA-D1B6-F05192974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2DE07A-CD30-7168-EF30-2B6D442D0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A427DF-9FB2-C4E9-50F9-3E9C4FA213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D26CD-F7B7-47C4-A739-BCDCCF1B9474}" type="datetimeFigureOut">
              <a:rPr lang="ru-RU" smtClean="0"/>
              <a:pPr/>
              <a:t>22.03.2024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CFCC67-F51F-11E2-4F4E-192DBCD08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86163C-43E5-CF1B-B374-8CCF72A77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FB35D-7814-430F-A4B6-1B3B7A813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683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E3BF7-12FD-4222-B095-343A5DD04852}"/>
              </a:ext>
            </a:extLst>
          </p:cNvPr>
          <p:cNvSpPr txBox="1"/>
          <p:nvPr/>
        </p:nvSpPr>
        <p:spPr>
          <a:xfrm>
            <a:off x="860612" y="541142"/>
            <a:ext cx="9913105" cy="6124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0555" algn="ctr">
              <a:lnSpc>
                <a:spcPct val="150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Региональный конкурс проектных и исследовательских работ обучающихся Санкт-Петербурга «Грани туризма»</a:t>
            </a:r>
          </a:p>
          <a:p>
            <a:pPr indent="630555" algn="ctr">
              <a:lnSpc>
                <a:spcPct val="150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Инженерный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0555" algn="ctr">
              <a:lnSpc>
                <a:spcPct val="150000"/>
              </a:lnSpc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Усовершенствование платы спортивного компаса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630555" algn="ctr">
              <a:lnSpc>
                <a:spcPct val="150000"/>
              </a:lnSpc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Авторы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Учащиеся: 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Малышев Гордей Иванович, 2014 г. р., 3а, ГБУДО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ДТДиМ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Колпинского района, 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Панков Владимир Дмитриевич, 2009 г. р., 8а, ГБУДО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ДТДиМ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Колпинского района, 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Лахманова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Екатерина Алексеевна, 2015 г. р., 2в, ГБУДО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ДТДиМ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Колпинского района,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Никитин Семён Сергеевич, 2009 г. р., 8б, ГБУДО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ДТДиМ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Колпинского района.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Лахманов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Алексей Сергеевич,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</a:t>
            </a:r>
          </a:p>
          <a:p>
            <a:pPr indent="1905" algn="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ГБУДО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ДТДиМ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Колпинского района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2024г</a:t>
            </a:r>
          </a:p>
        </p:txBody>
      </p:sp>
    </p:spTree>
    <p:extLst>
      <p:ext uri="{BB962C8B-B14F-4D97-AF65-F5344CB8AC3E}">
        <p14:creationId xmlns:p14="http://schemas.microsoft.com/office/powerpoint/2010/main" xmlns="" val="892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00768F-D012-FCB8-E3FB-B85E7396F5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838" y="1783217"/>
            <a:ext cx="5126971" cy="48881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5F9396-F0CF-FC58-4D7D-217A6CE4F53A}"/>
              </a:ext>
            </a:extLst>
          </p:cNvPr>
          <p:cNvSpPr txBox="1"/>
          <p:nvPr/>
        </p:nvSpPr>
        <p:spPr>
          <a:xfrm>
            <a:off x="96261" y="64088"/>
            <a:ext cx="109727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Хотели бы вы повысить точность своего азимутного хода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или вам важнее малые размеры платы?                                                              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BE7F67-9C77-7068-6332-E46450356C8B}"/>
              </a:ext>
            </a:extLst>
          </p:cNvPr>
          <p:cNvSpPr txBox="1"/>
          <p:nvPr/>
        </p:nvSpPr>
        <p:spPr>
          <a:xfrm>
            <a:off x="7099451" y="2668120"/>
            <a:ext cx="36977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для большей части опрошенных более важна точность азимутного хода. 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Ради этого они готовы немного пожертвовать габаритами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платы 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3C2A1E-C7D6-B46A-48FC-41E49EBB9440}"/>
              </a:ext>
            </a:extLst>
          </p:cNvPr>
          <p:cNvSpPr txBox="1"/>
          <p:nvPr/>
        </p:nvSpPr>
        <p:spPr>
          <a:xfrm>
            <a:off x="1208919" y="1170206"/>
            <a:ext cx="73708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А. Да (Точность)    Б. НЕТ (Удобство)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BA2569-D767-4182-6D9D-1B6D14FD34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660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D61FBF-0F15-5E6B-9B26-6410D479D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539" y="2102947"/>
            <a:ext cx="7900390" cy="43958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B0E50A6-C0A3-53D0-1E85-BF783292B120}"/>
              </a:ext>
            </a:extLst>
          </p:cNvPr>
          <p:cNvSpPr txBox="1"/>
          <p:nvPr/>
        </p:nvSpPr>
        <p:spPr>
          <a:xfrm>
            <a:off x="160639" y="98860"/>
            <a:ext cx="1182282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Хотели бы вы, чтобы плата отображала при необходимости только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область карты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необходимую вам,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чтобы при быстром взгляде вы концентрировались быстрее и только на нужной вам информации?       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А. Да    Б. НЕТ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199C25A-9FAD-8ECA-D60E-7883FACACECF}"/>
              </a:ext>
            </a:extLst>
          </p:cNvPr>
          <p:cNvSpPr txBox="1"/>
          <p:nvPr/>
        </p:nvSpPr>
        <p:spPr>
          <a:xfrm>
            <a:off x="8285701" y="3527291"/>
            <a:ext cx="36977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абсолютное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большинство участников соревнований хотят наличие этого улучшения в плате для компаса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81A5E82-46D2-1A95-4677-F9E64AA6D9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71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10B0E28-C1E2-70E3-201F-D9A421F15D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933" y="1989438"/>
            <a:ext cx="7444826" cy="45472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FE2D70-2A54-F95E-B159-A3EEE6106D1C}"/>
              </a:ext>
            </a:extLst>
          </p:cNvPr>
          <p:cNvSpPr txBox="1"/>
          <p:nvPr/>
        </p:nvSpPr>
        <p:spPr>
          <a:xfrm>
            <a:off x="267286" y="183083"/>
            <a:ext cx="110118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Хотели бы вы, чтобы в плату можно было закрепить чип SportIdent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для бесконтактной отметки на КП?           </a:t>
            </a:r>
            <a:r>
              <a:rPr lang="ru-RU" sz="2800" b="1" dirty="0"/>
              <a:t>                                                             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D19E346-205F-5A29-ACC3-8746A80EFD62}"/>
              </a:ext>
            </a:extLst>
          </p:cNvPr>
          <p:cNvSpPr txBox="1"/>
          <p:nvPr/>
        </p:nvSpPr>
        <p:spPr>
          <a:xfrm>
            <a:off x="8154307" y="1989438"/>
            <a:ext cx="36977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многие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спортсмены хотят видеть эту возможность в своей плате для компаса. Это позволит освободить одну руку во время прохождения дистанции, что с большой долей вероятности положительно скажется на результате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804850-8B05-FE88-A37D-9389B8386CE4}"/>
              </a:ext>
            </a:extLst>
          </p:cNvPr>
          <p:cNvSpPr txBox="1"/>
          <p:nvPr/>
        </p:nvSpPr>
        <p:spPr>
          <a:xfrm>
            <a:off x="652727" y="1320273"/>
            <a:ext cx="76117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А. Да          Б. НЕТ</a:t>
            </a: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DCC04DD-A5B6-BA1A-A49C-24D064F269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681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4ABC39-D119-C095-BB21-0FCBB5A51ED8}"/>
              </a:ext>
            </a:extLst>
          </p:cNvPr>
          <p:cNvSpPr txBox="1"/>
          <p:nvPr/>
        </p:nvSpPr>
        <p:spPr>
          <a:xfrm>
            <a:off x="3868179" y="183506"/>
            <a:ext cx="64860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ОБЩИЕ ВЫВОДЫ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9AAD9C-C12E-B04C-D3A9-3B9D385473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9F3780-E1EF-F0B4-3079-10FBC31B7253}"/>
              </a:ext>
            </a:extLst>
          </p:cNvPr>
          <p:cNvSpPr txBox="1"/>
          <p:nvPr/>
        </p:nvSpPr>
        <p:spPr>
          <a:xfrm>
            <a:off x="736085" y="1037506"/>
            <a:ext cx="1071982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Было опрошено 30 спортсменов с преимущественно высоким уровнем владения спортивным ориентированием,  занимающихся этой деятельностью многие годы. </a:t>
            </a:r>
          </a:p>
          <a:p>
            <a:pPr indent="530225" algn="just"/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Большинство этих людей используют плату для компаса с креплением на палец фирмы «Московский компас». </a:t>
            </a:r>
          </a:p>
          <a:p>
            <a:pPr indent="530225" algn="just"/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Более половины считает, что эту техническую характеристику платы можно и нужно улучшать.</a:t>
            </a:r>
          </a:p>
          <a:p>
            <a:pPr indent="530225" algn="just"/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Решением этой, актуальной для большинства проблемы, мы решили заняться в рамках нашего проекта.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После анкетирования нам стало понятно направление нашей модернизации: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улучшение точности азимутного хода, ограничение видимого пространства в карте для более удобного её прочтения на бегу и внедрение крепления чипа на плату для бесконтактной отметки на КП, уменьшение скольжения карты под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платой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59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E3BF7-12FD-4222-B095-343A5DD04852}"/>
              </a:ext>
            </a:extLst>
          </p:cNvPr>
          <p:cNvSpPr txBox="1"/>
          <p:nvPr/>
        </p:nvSpPr>
        <p:spPr>
          <a:xfrm>
            <a:off x="860612" y="262925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изготовления платы для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00898E-01E1-E965-5606-1F474F7B437A}"/>
              </a:ext>
            </a:extLst>
          </p:cNvPr>
          <p:cNvSpPr txBox="1"/>
          <p:nvPr/>
        </p:nvSpPr>
        <p:spPr>
          <a:xfrm>
            <a:off x="860611" y="819359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чертежа платы для спортивного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7DE3CAC-22B9-A565-4272-96860EADF4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630" y="1500877"/>
            <a:ext cx="4610353" cy="35084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526728-84DA-42D4-77B1-DEDBE9BF7343}"/>
              </a:ext>
            </a:extLst>
          </p:cNvPr>
          <p:cNvSpPr txBox="1"/>
          <p:nvPr/>
        </p:nvSpPr>
        <p:spPr>
          <a:xfrm>
            <a:off x="134735" y="5134404"/>
            <a:ext cx="4420639" cy="1442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составлен чертеж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 платы на 3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платформе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267D1C8-72B8-8C2E-BB71-A4AAF39A6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158" y="1463518"/>
            <a:ext cx="3675771" cy="51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628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E3BF7-12FD-4222-B095-343A5DD04852}"/>
              </a:ext>
            </a:extLst>
          </p:cNvPr>
          <p:cNvSpPr txBox="1"/>
          <p:nvPr/>
        </p:nvSpPr>
        <p:spPr>
          <a:xfrm>
            <a:off x="860612" y="262925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изготовления платы для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00898E-01E1-E965-5606-1F474F7B437A}"/>
              </a:ext>
            </a:extLst>
          </p:cNvPr>
          <p:cNvSpPr txBox="1"/>
          <p:nvPr/>
        </p:nvSpPr>
        <p:spPr>
          <a:xfrm>
            <a:off x="860611" y="819359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 платы для спортивного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526728-84DA-42D4-77B1-DEDBE9BF7343}"/>
              </a:ext>
            </a:extLst>
          </p:cNvPr>
          <p:cNvSpPr txBox="1"/>
          <p:nvPr/>
        </p:nvSpPr>
        <p:spPr>
          <a:xfrm>
            <a:off x="491157" y="2826714"/>
            <a:ext cx="4420639" cy="2394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Была изготовлена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плата на 3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принтере.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Доработана вручную с помощью напильника и наждачной бумаги.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CA3234-DBA5-1524-4E90-59B5C26E1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2449" y="1572963"/>
            <a:ext cx="5828394" cy="490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35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E3BF7-12FD-4222-B095-343A5DD04852}"/>
              </a:ext>
            </a:extLst>
          </p:cNvPr>
          <p:cNvSpPr txBox="1"/>
          <p:nvPr/>
        </p:nvSpPr>
        <p:spPr>
          <a:xfrm>
            <a:off x="860612" y="262925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изготовления платы для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00898E-01E1-E965-5606-1F474F7B437A}"/>
              </a:ext>
            </a:extLst>
          </p:cNvPr>
          <p:cNvSpPr txBox="1"/>
          <p:nvPr/>
        </p:nvSpPr>
        <p:spPr>
          <a:xfrm>
            <a:off x="860611" y="819359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 платы для спортивного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526728-84DA-42D4-77B1-DEDBE9BF7343}"/>
              </a:ext>
            </a:extLst>
          </p:cNvPr>
          <p:cNvSpPr txBox="1"/>
          <p:nvPr/>
        </p:nvSpPr>
        <p:spPr>
          <a:xfrm>
            <a:off x="860611" y="2453277"/>
            <a:ext cx="4420639" cy="356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плату была вставлена колба спортивного компаса. Она была зафиксирована пружиной с возможностью вращения колбы для взятия азимута.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становлено крепление на палец.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690211-8520-3694-FD4F-8CE869C944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5505" y="1415919"/>
            <a:ext cx="4238212" cy="5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904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E3BF7-12FD-4222-B095-343A5DD04852}"/>
              </a:ext>
            </a:extLst>
          </p:cNvPr>
          <p:cNvSpPr txBox="1"/>
          <p:nvPr/>
        </p:nvSpPr>
        <p:spPr>
          <a:xfrm>
            <a:off x="860612" y="262925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Испытание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платы для компаса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526728-84DA-42D4-77B1-DEDBE9BF7343}"/>
              </a:ext>
            </a:extLst>
          </p:cNvPr>
          <p:cNvSpPr txBox="1"/>
          <p:nvPr/>
        </p:nvSpPr>
        <p:spPr>
          <a:xfrm>
            <a:off x="726141" y="819359"/>
            <a:ext cx="10047576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Плата была испытана как новичками, так и опытными спортсмена перворазрядниками, несколько лет занимающихся спортивным ориентированием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102207-07CD-C090-2D87-220D007276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722" y="4641584"/>
            <a:ext cx="2931382" cy="19534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2624E7C-87DB-BB03-7AF6-989580307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6051" y="1528592"/>
            <a:ext cx="5153891" cy="38654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0EFD80-988E-525B-4995-C404B8BA8F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5889" y="1808060"/>
            <a:ext cx="3194834" cy="47922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F8A8633-D06D-2D2A-51D9-81E1E1393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614" y="1528592"/>
            <a:ext cx="1929186" cy="289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12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E3BF7-12FD-4222-B095-343A5DD04852}"/>
              </a:ext>
            </a:extLst>
          </p:cNvPr>
          <p:cNvSpPr txBox="1"/>
          <p:nvPr/>
        </p:nvSpPr>
        <p:spPr>
          <a:xfrm>
            <a:off x="860612" y="262925"/>
            <a:ext cx="9913105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Подведение итогов проекта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154EB1-7481-9414-C814-58F1B8230D20}"/>
              </a:ext>
            </a:extLst>
          </p:cNvPr>
          <p:cNvSpPr txBox="1"/>
          <p:nvPr/>
        </p:nvSpPr>
        <p:spPr>
          <a:xfrm>
            <a:off x="201705" y="1627094"/>
            <a:ext cx="11763977" cy="5119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Точность азимутного хода была улучшена, благодаря удлинению линии на плате, отвечающей за направление движения, что позволяет зрительно более точно выдерживать нужное направление движения.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Скорость чтения карты была увеличена благодаря специальному вырезу в плате, ограничивающему видимое пространства в карте для более удобного фокусирования внимания на нужном участке карты во время ее чтения на бегу.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специальных прорезей в плате позволило закрепить чип для бесконтактной отметки непосредственно на плату, а не нести его в руке, как это было раньше, что позволило ориентировщику освободить одну руку.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позволит улучшить скорость передвижения на дистанции. 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Благодаря специальной кромке в области большого пальца, он более комфортно лежит в данном отверстии и, не изменяя размеры самого отверстия, мы увеличиваем площадь соприкосновения его с картой, что позволяет уменьшить скольжения карты под платой, а значить увеличить удобство чтения карты на бегу. 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FDD140-55B3-4668-C607-4EA8C8F46ED2}"/>
              </a:ext>
            </a:extLst>
          </p:cNvPr>
          <p:cNvSpPr txBox="1"/>
          <p:nvPr/>
        </p:nvSpPr>
        <p:spPr>
          <a:xfrm>
            <a:off x="226317" y="753035"/>
            <a:ext cx="11739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Плата была спроектирована, изготовлена и протестирована множеством спортсменов ориентировщиков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различных типах местности, на тренировках и соревнованиях, выдержала все механические нагрузки и погодные условия.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9785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4ABC39-D119-C095-BB21-0FCBB5A51ED8}"/>
              </a:ext>
            </a:extLst>
          </p:cNvPr>
          <p:cNvSpPr txBox="1"/>
          <p:nvPr/>
        </p:nvSpPr>
        <p:spPr>
          <a:xfrm>
            <a:off x="2554759" y="2659559"/>
            <a:ext cx="90605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/>
              <a:t>БЛАГОДАРИМ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9AAD9C-C12E-B04C-D3A9-3B9D385473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56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85459E-4AD6-806B-E561-4EE305621F39}"/>
              </a:ext>
            </a:extLst>
          </p:cNvPr>
          <p:cNvSpPr txBox="1"/>
          <p:nvPr/>
        </p:nvSpPr>
        <p:spPr>
          <a:xfrm>
            <a:off x="1407458" y="279532"/>
            <a:ext cx="93770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Разработка анкеты для сбора стартовой информации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F51D6DE-FDEA-D581-E4B3-3678B32B4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026" y="946660"/>
            <a:ext cx="3975698" cy="55012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C4F1AF-BFEF-D705-F8B5-57579E714D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7359" y="3828194"/>
            <a:ext cx="4253249" cy="25630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842350-EAF1-8D4D-99DF-A04B6F5EB16C}"/>
              </a:ext>
            </a:extLst>
          </p:cNvPr>
          <p:cNvSpPr txBox="1"/>
          <p:nvPr/>
        </p:nvSpPr>
        <p:spPr>
          <a:xfrm>
            <a:off x="4518212" y="967378"/>
            <a:ext cx="747656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Онлайн встреча с обучающимися по вопросам составления анкет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для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спортсменов </a:t>
            </a:r>
          </a:p>
          <a:p>
            <a:r>
              <a:rPr lang="ru-RU" sz="2000" b="1" dirty="0">
                <a:solidFill>
                  <a:srgbClr val="202124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   Дискуссия по теме: </a:t>
            </a:r>
          </a:p>
          <a:p>
            <a:pPr algn="just"/>
            <a:r>
              <a:rPr lang="ru-RU" sz="2000" b="1" dirty="0">
                <a:solidFill>
                  <a:srgbClr val="202124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«Выявление на практике технических проблем компаса, нахождение пути их решения, постановка и решение инженерных задач, направленных на эффективное конструирование, разработку и эксплуатацию технического средства для удобства его использования во время практических занятий и соревнований»</a:t>
            </a:r>
            <a:endParaRPr lang="ru-RU" sz="2000" b="1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039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4A16B6-E27E-CA31-5C97-226EE4CF77E3}"/>
              </a:ext>
            </a:extLst>
          </p:cNvPr>
          <p:cNvSpPr txBox="1"/>
          <p:nvPr/>
        </p:nvSpPr>
        <p:spPr>
          <a:xfrm>
            <a:off x="825681" y="148552"/>
            <a:ext cx="105406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Работа участников проекта по подведению 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результатов анкетирования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2858" y="1156447"/>
            <a:ext cx="6866963" cy="515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54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3340B6-AAF7-2B96-AE49-7D677CF7D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29F9E8B-41F7-B65F-0E04-F0E28DD553B8}"/>
              </a:ext>
            </a:extLst>
          </p:cNvPr>
          <p:cNvSpPr txBox="1"/>
          <p:nvPr/>
        </p:nvSpPr>
        <p:spPr>
          <a:xfrm>
            <a:off x="2259105" y="279532"/>
            <a:ext cx="7673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Итоговая</a:t>
            </a:r>
            <a:r>
              <a:rPr lang="ru-RU" sz="2800" b="1" dirty="0"/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таблица результатов анкетирования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6588F66-0BA6-D225-6F6E-9B6C4887F0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507" y="1077359"/>
            <a:ext cx="11919738" cy="565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76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F13329-0C94-005C-E5C3-33D3FDF7E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813" y="1787363"/>
            <a:ext cx="7435954" cy="4625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A0B642-1319-7E59-FD4B-7586C4A4D112}"/>
              </a:ext>
            </a:extLst>
          </p:cNvPr>
          <p:cNvSpPr txBox="1"/>
          <p:nvPr/>
        </p:nvSpPr>
        <p:spPr>
          <a:xfrm>
            <a:off x="1072445" y="457206"/>
            <a:ext cx="109727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Сколько лет вы занимаетесь спортивным ориентированием?                А. 1 год    Б. 2 года    В. 3 года    Г. более 3 лет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D49CE8-7504-5816-98CD-0F9F82A00EFC}"/>
              </a:ext>
            </a:extLst>
          </p:cNvPr>
          <p:cNvSpPr txBox="1"/>
          <p:nvPr/>
        </p:nvSpPr>
        <p:spPr>
          <a:xfrm>
            <a:off x="8223917" y="1799303"/>
            <a:ext cx="36977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исходя из результатов диаграммы делаем вывод, что большинство опрошенных далеко не новички в спортивном ориентировании и занимаются этим видом спорта более 3 лет. 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 значит, что у них уже есть приличный опыт по владению компасом 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25BE8A5-D5DB-06FF-160D-1CB87C6487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4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A4FEC9-2C69-BB99-CB52-AC6F5020C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222" y="1873624"/>
            <a:ext cx="7757239" cy="4432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2CB322-10B1-E79F-583B-3EA3B6989E26}"/>
              </a:ext>
            </a:extLst>
          </p:cNvPr>
          <p:cNvSpPr txBox="1"/>
          <p:nvPr/>
        </p:nvSpPr>
        <p:spPr>
          <a:xfrm>
            <a:off x="1072445" y="457206"/>
            <a:ext cx="109727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Ваш спортивный разряд?                                                                                 А. Ниже 1ю    Б. 1ю    В. 3р    Г. 2р    Д. 1р    Е. КМС    Ж. МС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7563-9A30-1A22-5D75-98A32DE07C5A}"/>
              </a:ext>
            </a:extLst>
          </p:cNvPr>
          <p:cNvSpPr txBox="1"/>
          <p:nvPr/>
        </p:nvSpPr>
        <p:spPr>
          <a:xfrm>
            <a:off x="8347484" y="2197038"/>
            <a:ext cx="369776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 подавляющее большинство опрошенных имеет спортивный разряд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мастера спорта и кандидата в мастера спорта, что говорит о высоком уровне компетенции опрошенных  </a:t>
            </a:r>
            <a:r>
              <a:rPr lang="ru-RU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ориентировщиков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FCD621E-E2CA-2330-F7C2-C9EF7692D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342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EF86B3-B8D0-AF55-B71A-0F1071706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7432" y="1850359"/>
            <a:ext cx="8523703" cy="38422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38A5CF-D8AF-C104-6597-94624583BE84}"/>
              </a:ext>
            </a:extLst>
          </p:cNvPr>
          <p:cNvSpPr txBox="1"/>
          <p:nvPr/>
        </p:nvSpPr>
        <p:spPr>
          <a:xfrm>
            <a:off x="609600" y="457206"/>
            <a:ext cx="104811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Какой платой для компаса на занятиях вы пользуетесь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(с креплением на большой палец руки или в ладони?)     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А. На палец        Б. В ладони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952572-A47A-623F-853C-A78FF175F9C3}"/>
              </a:ext>
            </a:extLst>
          </p:cNvPr>
          <p:cNvSpPr txBox="1"/>
          <p:nvPr/>
        </p:nvSpPr>
        <p:spPr>
          <a:xfrm>
            <a:off x="1775187" y="5841147"/>
            <a:ext cx="8641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Вывод: Большая часть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спортсменов</a:t>
            </a:r>
            <a:r>
              <a:rPr lang="ru-RU" sz="2400" b="1" dirty="0">
                <a:solidFill>
                  <a:srgbClr val="00B050"/>
                </a:solidFill>
              </a:rPr>
              <a:t> использует плату на палец.   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3E89D3-0824-D9CD-65DF-64DC53BBB3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656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EF33A7-C490-3121-369A-98C7DE6DF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143" y="1610803"/>
            <a:ext cx="6683070" cy="44249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E69973-08FB-3FF7-161D-43A87E0A2E51}"/>
              </a:ext>
            </a:extLst>
          </p:cNvPr>
          <p:cNvSpPr txBox="1"/>
          <p:nvPr/>
        </p:nvSpPr>
        <p:spPr>
          <a:xfrm>
            <a:off x="1072445" y="457206"/>
            <a:ext cx="109727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Вы используете плату фирмы «Московский компас»?                                А. Да        Б. НЕТ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E9B166-7B1C-DB0D-DC3C-DD3EA6B5F170}"/>
              </a:ext>
            </a:extLst>
          </p:cNvPr>
          <p:cNvSpPr txBox="1"/>
          <p:nvPr/>
        </p:nvSpPr>
        <p:spPr>
          <a:xfrm>
            <a:off x="7846142" y="1869140"/>
            <a:ext cx="402631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почти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спортсмены пользуются компасами Российской компании «Московский компас».  </a:t>
            </a:r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удивительно, так как это очень хорошие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 популярные компасы 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 всем мире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A6448AC-688C-B836-0B44-4B83711B37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336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398B52-87D5-AD26-6505-307AB0A545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004" y="1963898"/>
            <a:ext cx="7208237" cy="44507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9213BE5-E39D-1B7B-413A-B10682653023}"/>
              </a:ext>
            </a:extLst>
          </p:cNvPr>
          <p:cNvSpPr txBox="1"/>
          <p:nvPr/>
        </p:nvSpPr>
        <p:spPr>
          <a:xfrm>
            <a:off x="0" y="128178"/>
            <a:ext cx="109727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Считаете ли вы плату на палец удобной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 точки зрения эргономики?                                                                                                 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9680B1-4BFE-BF47-8B4C-3DD633FB0BE4}"/>
              </a:ext>
            </a:extLst>
          </p:cNvPr>
          <p:cNvSpPr txBox="1"/>
          <p:nvPr/>
        </p:nvSpPr>
        <p:spPr>
          <a:xfrm>
            <a:off x="8211560" y="1996440"/>
            <a:ext cx="36977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Вывод: многие считают плату удобной, но более половины опрошенных согласны, что модернизация платы сделает компас более комфортным  в обращении и будет влиять на практическую результативность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B4115C-CC08-0E74-537F-0DB07E043428}"/>
              </a:ext>
            </a:extLst>
          </p:cNvPr>
          <p:cNvSpPr txBox="1"/>
          <p:nvPr/>
        </p:nvSpPr>
        <p:spPr>
          <a:xfrm>
            <a:off x="1164966" y="1277752"/>
            <a:ext cx="10317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А. Да       Б. Нет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F4F4772-56B1-D0ED-94C2-2AFB9297D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3717" y="0"/>
            <a:ext cx="1418283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02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881</Words>
  <Application>Microsoft Office PowerPoint</Application>
  <PresentationFormat>Произвольный</PresentationFormat>
  <Paragraphs>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Alexey Lakhmanov</dc:creator>
  <cp:lastModifiedBy>методист</cp:lastModifiedBy>
  <cp:revision>93</cp:revision>
  <dcterms:created xsi:type="dcterms:W3CDTF">2022-11-10T07:23:10Z</dcterms:created>
  <dcterms:modified xsi:type="dcterms:W3CDTF">2024-03-22T16:23:51Z</dcterms:modified>
</cp:coreProperties>
</file>