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4"/>
  </p:handout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72" r:id="rId9"/>
    <p:sldId id="273" r:id="rId10"/>
    <p:sldId id="263" r:id="rId11"/>
    <p:sldId id="264" r:id="rId12"/>
    <p:sldId id="274" r:id="rId13"/>
    <p:sldId id="275" r:id="rId14"/>
    <p:sldId id="279" r:id="rId15"/>
    <p:sldId id="278" r:id="rId16"/>
    <p:sldId id="276" r:id="rId17"/>
    <p:sldId id="277" r:id="rId18"/>
    <p:sldId id="266" r:id="rId19"/>
    <p:sldId id="267" r:id="rId20"/>
    <p:sldId id="268" r:id="rId21"/>
    <p:sldId id="269" r:id="rId22"/>
    <p:sldId id="271" r:id="rId2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BFEB92F5-012A-46E1-820C-8EB148048F0D}">
          <p14:sldIdLst>
            <p14:sldId id="256"/>
            <p14:sldId id="258"/>
            <p14:sldId id="257"/>
            <p14:sldId id="259"/>
            <p14:sldId id="260"/>
            <p14:sldId id="261"/>
            <p14:sldId id="262"/>
            <p14:sldId id="272"/>
            <p14:sldId id="273"/>
            <p14:sldId id="263"/>
          </p14:sldIdLst>
        </p14:section>
        <p14:section name="Раздел без заголовка" id="{406792CA-A33C-4849-A8BA-52E55A6C1140}">
          <p14:sldIdLst>
            <p14:sldId id="264"/>
            <p14:sldId id="274"/>
            <p14:sldId id="275"/>
            <p14:sldId id="279"/>
            <p14:sldId id="278"/>
            <p14:sldId id="276"/>
            <p14:sldId id="277"/>
            <p14:sldId id="266"/>
            <p14:sldId id="267"/>
            <p14:sldId id="268"/>
            <p14:sldId id="269"/>
            <p14:sldId id="27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0" d="100"/>
          <a:sy n="70" d="100"/>
        </p:scale>
        <p:origin x="-168" y="-2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F9FBE9-D038-47C5-83F7-44CC3E6DB216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D0A4CC-EB12-43AC-9D6A-7BA86D5C7E1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291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1905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14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17775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0967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235355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9243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75320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348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19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401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88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84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981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2360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780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18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C0179-0138-43D1-8ED4-6375F109B9A0}" type="datetimeFigureOut">
              <a:rPr lang="ru-RU" smtClean="0"/>
              <a:t>23.11.2022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2E8A9A5-7D53-4A16-8927-DB1CA6F312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746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56E8AA-2C9B-417A-BE54-6E79FD937F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813" y="558800"/>
            <a:ext cx="8915399" cy="2262781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Квест</a:t>
            </a:r>
            <a:r>
              <a:rPr lang="ru-RU" b="1" dirty="0" smtClean="0"/>
              <a:t>-прогулка для младших школьников</a:t>
            </a:r>
            <a:br>
              <a:rPr lang="ru-RU" b="1" dirty="0" smtClean="0"/>
            </a:br>
            <a:r>
              <a:rPr lang="ru-RU" b="1" dirty="0" smtClean="0"/>
              <a:t> </a:t>
            </a:r>
            <a:r>
              <a:rPr lang="ru-RU" b="1" dirty="0"/>
              <a:t>«Еловые холмы»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2C71C59-0680-490C-A9E8-DD75AF0215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81174" y="3014663"/>
            <a:ext cx="4864100" cy="1473200"/>
          </a:xfrm>
        </p:spPr>
        <p:txBody>
          <a:bodyPr>
            <a:normAutofit/>
          </a:bodyPr>
          <a:lstStyle/>
          <a:p>
            <a:r>
              <a:rPr lang="ru-RU" b="1" dirty="0" smtClean="0"/>
              <a:t>Дом детского творчества Приморского района </a:t>
            </a:r>
          </a:p>
          <a:p>
            <a:r>
              <a:rPr lang="ru-RU" b="1" dirty="0" smtClean="0"/>
              <a:t>Санкт-Петербурга</a:t>
            </a:r>
          </a:p>
          <a:p>
            <a:r>
              <a:rPr lang="ru-RU" b="1" dirty="0" smtClean="0"/>
              <a:t>Туристский клуб «СКИФ»</a:t>
            </a:r>
            <a:endParaRPr lang="ru-RU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61025" y="4458378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Авторы-разработчики проекта: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Устинова </a:t>
            </a:r>
            <a:r>
              <a:rPr lang="ru-RU" dirty="0"/>
              <a:t>Ольга </a:t>
            </a:r>
            <a:r>
              <a:rPr lang="ru-RU" dirty="0" smtClean="0"/>
              <a:t> 6 </a:t>
            </a:r>
            <a:r>
              <a:rPr lang="ru-RU" dirty="0" err="1" smtClean="0"/>
              <a:t>кл</a:t>
            </a:r>
            <a:r>
              <a:rPr lang="ru-RU" dirty="0" smtClean="0"/>
              <a:t>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Кудряшов </a:t>
            </a:r>
            <a:r>
              <a:rPr lang="ru-RU" dirty="0" smtClean="0"/>
              <a:t>Кирилл 6 </a:t>
            </a:r>
            <a:r>
              <a:rPr lang="ru-RU" dirty="0" err="1" smtClean="0"/>
              <a:t>кл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Кудряшова </a:t>
            </a:r>
            <a:r>
              <a:rPr lang="ru-RU" dirty="0" smtClean="0"/>
              <a:t>Яна 5 </a:t>
            </a:r>
            <a:r>
              <a:rPr lang="ru-RU" dirty="0" err="1" smtClean="0"/>
              <a:t>кл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Янсен</a:t>
            </a:r>
            <a:r>
              <a:rPr lang="ru-RU" dirty="0"/>
              <a:t> </a:t>
            </a:r>
            <a:r>
              <a:rPr lang="ru-RU" dirty="0" smtClean="0"/>
              <a:t>Владимир 5 </a:t>
            </a:r>
            <a:r>
              <a:rPr lang="ru-RU" dirty="0" err="1" smtClean="0"/>
              <a:t>кл</a:t>
            </a:r>
            <a:endParaRPr lang="ru-RU" dirty="0"/>
          </a:p>
          <a:p>
            <a:r>
              <a:rPr lang="ru-RU" dirty="0" err="1"/>
              <a:t>Годына</a:t>
            </a:r>
            <a:r>
              <a:rPr lang="ru-RU" dirty="0"/>
              <a:t> </a:t>
            </a:r>
            <a:r>
              <a:rPr lang="ru-RU" dirty="0" smtClean="0"/>
              <a:t>Андрей 5 </a:t>
            </a:r>
            <a:r>
              <a:rPr lang="ru-RU" dirty="0" err="1" smtClean="0"/>
              <a:t>кл</a:t>
            </a:r>
            <a:endParaRPr lang="ru-RU" dirty="0" smtClean="0"/>
          </a:p>
          <a:p>
            <a:endParaRPr lang="ru-RU" dirty="0"/>
          </a:p>
          <a:p>
            <a:r>
              <a:rPr lang="ru-RU" b="1" dirty="0" smtClean="0"/>
              <a:t>Наставник</a:t>
            </a:r>
            <a:r>
              <a:rPr lang="ru-RU" b="1" dirty="0"/>
              <a:t>: </a:t>
            </a:r>
            <a:r>
              <a:rPr lang="ru-RU" dirty="0"/>
              <a:t>Викентьева Екатерина</a:t>
            </a:r>
          </a:p>
        </p:txBody>
      </p:sp>
      <p:pic>
        <p:nvPicPr>
          <p:cNvPr id="2050" name="Picture 2" descr="https://sun9-72.userapi.com/impf/c638420/v638420928/5a0cc/zxpp8BgiUkY.jpg?size=626x457&amp;quality=96&amp;sign=b6081880ee438bdd27909d683b9bfcb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4786413"/>
            <a:ext cx="2232024" cy="162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ooptlo.ru/assets/images/resources/129/dsc-63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325" y="411826"/>
            <a:ext cx="3876675" cy="258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661025" y="2876017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Руководители :</a:t>
            </a:r>
          </a:p>
          <a:p>
            <a:r>
              <a:rPr lang="ru-RU" dirty="0" smtClean="0"/>
              <a:t>Подлевских А.Н.</a:t>
            </a:r>
            <a:br>
              <a:rPr lang="ru-RU" dirty="0" smtClean="0"/>
            </a:br>
            <a:r>
              <a:rPr lang="ru-RU" dirty="0" smtClean="0"/>
              <a:t>Гусаков С.В.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76900" y="381170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Консультант</a:t>
            </a:r>
          </a:p>
          <a:p>
            <a:r>
              <a:rPr lang="ru-RU" dirty="0" smtClean="0"/>
              <a:t>Устинова Мария Сергеевна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495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D980B6-0CBC-480F-9FF0-3AA8286734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128" y="436728"/>
            <a:ext cx="8887875" cy="1280890"/>
          </a:xfrm>
        </p:spPr>
        <p:txBody>
          <a:bodyPr/>
          <a:lstStyle/>
          <a:p>
            <a:r>
              <a:rPr lang="ru-RU" dirty="0"/>
              <a:t>Задания квеста - примеры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F579C03-CCAC-49A0-B092-979AE2613B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192" y="1729737"/>
            <a:ext cx="4516438" cy="498602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/>
              <a:t>Привет! меня зовут </a:t>
            </a:r>
            <a:r>
              <a:rPr lang="ru-RU" dirty="0" err="1"/>
              <a:t>Лесёна</a:t>
            </a:r>
            <a:r>
              <a:rPr lang="ru-RU" dirty="0"/>
              <a:t>! Я твой проводник! Давай вместе пройдем этот маршрут!</a:t>
            </a:r>
          </a:p>
          <a:p>
            <a:r>
              <a:rPr lang="ru-RU" b="1" dirty="0"/>
              <a:t>Стенд 1. </a:t>
            </a:r>
          </a:p>
          <a:p>
            <a:pPr marL="0" indent="0">
              <a:buNone/>
            </a:pPr>
            <a:r>
              <a:rPr lang="ru-RU" b="1" dirty="0"/>
              <a:t>1а </a:t>
            </a:r>
            <a:r>
              <a:rPr lang="ru-RU" dirty="0"/>
              <a:t>Какая форма ледникового рельефа преобладает в ООПТ </a:t>
            </a:r>
            <a:r>
              <a:rPr lang="ru-RU" dirty="0" err="1"/>
              <a:t>Токсовские</a:t>
            </a:r>
            <a:r>
              <a:rPr lang="ru-RU" dirty="0"/>
              <a:t> высоты? </a:t>
            </a:r>
          </a:p>
          <a:p>
            <a:pPr marL="0" indent="0">
              <a:buNone/>
            </a:pPr>
            <a:r>
              <a:rPr lang="ru-RU" dirty="0"/>
              <a:t>Разгадай ребус: </a:t>
            </a:r>
          </a:p>
          <a:p>
            <a:r>
              <a:rPr lang="ru-RU" b="1" dirty="0"/>
              <a:t>Остановка 2</a:t>
            </a:r>
          </a:p>
          <a:p>
            <a:pPr marL="0" indent="0">
              <a:buNone/>
            </a:pPr>
            <a:r>
              <a:rPr lang="ru-RU" dirty="0"/>
              <a:t>Из-за чего/кого засохло дерево? (если ты посетишь                  в конце маршрута точку 14                 ты сможешь увидеть портрет                        этого разбойника)</a:t>
            </a:r>
          </a:p>
          <a:p>
            <a:endParaRPr lang="ru-RU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722C51F-16B2-4771-931E-89D98952EEA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8280400" y="959585"/>
            <a:ext cx="3641090" cy="2787171"/>
          </a:xfrm>
          <a:prstGeom prst="rect">
            <a:avLst/>
          </a:prstGeom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4A275FBE-09BF-4ACD-B41E-45E19E9EE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1а.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C080EBF-3057-498F-B155-46B038EC6635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971" y="3746756"/>
            <a:ext cx="2219714" cy="2756053"/>
          </a:xfrm>
          <a:prstGeom prst="rect">
            <a:avLst/>
          </a:prstGeom>
        </p:spPr>
      </p:pic>
      <p:pic>
        <p:nvPicPr>
          <p:cNvPr id="1025" name="Рисунок 11" descr="IMG-20220319-WA0000.jpg">
            <a:extLst>
              <a:ext uri="{FF2B5EF4-FFF2-40B4-BE49-F238E27FC236}">
                <a16:creationId xmlns:a16="http://schemas.microsoft.com/office/drawing/2014/main" xmlns="" id="{F4AA3ED9-4B01-4882-A2EE-63DB0B527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010627"/>
            <a:ext cx="1847850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340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11FA0BD-8A33-48B8-8317-E7C5BCE318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0375" y="1647944"/>
            <a:ext cx="9297988" cy="5730240"/>
          </a:xfrm>
        </p:spPr>
        <p:txBody>
          <a:bodyPr/>
          <a:lstStyle/>
          <a:p>
            <a:pPr marL="273050" lvl="6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b="1" dirty="0" smtClean="0"/>
              <a:t>6а</a:t>
            </a:r>
            <a:r>
              <a:rPr lang="ru-RU" sz="1400" dirty="0" smtClean="0"/>
              <a:t> Что </a:t>
            </a:r>
            <a:r>
              <a:rPr lang="ru-RU" sz="1400" dirty="0"/>
              <a:t>делать, </a:t>
            </a:r>
            <a:endParaRPr lang="ru-RU" sz="1400" dirty="0" smtClean="0"/>
          </a:p>
          <a:p>
            <a:pPr marL="273050" lvl="6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dirty="0" smtClean="0"/>
              <a:t>если </a:t>
            </a:r>
            <a:r>
              <a:rPr lang="ru-RU" sz="1400" dirty="0"/>
              <a:t>нашёл птенца, </a:t>
            </a:r>
            <a:endParaRPr lang="ru-RU" sz="1400" dirty="0" smtClean="0"/>
          </a:p>
          <a:p>
            <a:pPr marL="273050" lvl="6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dirty="0" smtClean="0"/>
              <a:t>который   </a:t>
            </a:r>
            <a:r>
              <a:rPr lang="ru-RU" sz="1400" dirty="0"/>
              <a:t>выпал из </a:t>
            </a:r>
            <a:r>
              <a:rPr lang="ru-RU" sz="1400" dirty="0" smtClean="0"/>
              <a:t>гнезда?</a:t>
            </a:r>
            <a:endParaRPr lang="ru-RU" sz="1400" dirty="0"/>
          </a:p>
          <a:p>
            <a:pPr marL="2730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dirty="0" smtClean="0"/>
              <a:t> </a:t>
            </a:r>
            <a:r>
              <a:rPr lang="ru-RU" sz="1400" b="1" dirty="0" smtClean="0"/>
              <a:t>6б</a:t>
            </a:r>
            <a:r>
              <a:rPr lang="ru-RU" sz="1400" dirty="0" smtClean="0"/>
              <a:t> </a:t>
            </a:r>
            <a:r>
              <a:rPr lang="ru-RU" sz="1400" dirty="0"/>
              <a:t>Какого цвета затылок </a:t>
            </a:r>
            <a:endParaRPr lang="ru-RU" sz="1400" dirty="0" smtClean="0"/>
          </a:p>
          <a:p>
            <a:pPr marL="27305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1400" dirty="0" smtClean="0"/>
              <a:t>у </a:t>
            </a:r>
            <a:r>
              <a:rPr lang="ru-RU" sz="1400" dirty="0"/>
              <a:t>самца пёстрого дятла?</a:t>
            </a:r>
          </a:p>
        </p:txBody>
      </p:sp>
      <p:sp>
        <p:nvSpPr>
          <p:cNvPr id="2" name="AutoShape 2" descr="blob:https://web.whatsapp.com/5f13447f-1bff-4e01-b36f-a6bd7c2e8769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2" name="Picture 4" descr="C:\Users\Саша\Documents\2021-2022\конкурс проектов\Квест ПВД\5f13447f-1bff-4e01-b36f-a6bd7c2e8769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00" b="25837"/>
          <a:stretch/>
        </p:blipFill>
        <p:spPr bwMode="auto">
          <a:xfrm>
            <a:off x="3390569" y="160337"/>
            <a:ext cx="8801431" cy="6414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96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теперь кроссворд!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87105" y="1351128"/>
            <a:ext cx="10795379" cy="483130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/>
              <a:t>Итогом прохождения </a:t>
            </a:r>
            <a:r>
              <a:rPr lang="ru-RU" sz="2800" dirty="0" err="1" smtClean="0"/>
              <a:t>квеста</a:t>
            </a:r>
            <a:r>
              <a:rPr lang="ru-RU" sz="2800" dirty="0" smtClean="0"/>
              <a:t>  для участников является заполненный кроссворд и отгаданное ключевое слово. </a:t>
            </a:r>
            <a:br>
              <a:rPr lang="ru-RU" sz="2800" dirty="0" smtClean="0"/>
            </a:br>
            <a:r>
              <a:rPr lang="ru-RU" sz="2800" dirty="0" smtClean="0"/>
              <a:t>В кроссворд вошли не все ответы. </a:t>
            </a:r>
          </a:p>
          <a:p>
            <a:pPr marL="0" indent="0">
              <a:buNone/>
            </a:pPr>
            <a:r>
              <a:rPr lang="ru-RU" sz="2000" b="1" dirty="0" smtClean="0"/>
              <a:t>Мы с вами сейчас попробуем на эти вопросы ответить:</a:t>
            </a:r>
          </a:p>
          <a:p>
            <a:pPr marL="0" indent="0">
              <a:buNone/>
            </a:pPr>
            <a:r>
              <a:rPr lang="ru-RU" sz="2000" b="1" dirty="0"/>
              <a:t>3га</a:t>
            </a:r>
            <a:r>
              <a:rPr lang="ru-RU" sz="2000" dirty="0"/>
              <a:t> А ты  заметил поблизости еще одну птицу?</a:t>
            </a:r>
          </a:p>
          <a:p>
            <a:pPr marL="0" indent="0">
              <a:buNone/>
            </a:pPr>
            <a:r>
              <a:rPr lang="ru-RU" sz="2000" dirty="0"/>
              <a:t>(подсказка) </a:t>
            </a:r>
          </a:p>
          <a:p>
            <a:pPr marL="0" indent="0">
              <a:buNone/>
            </a:pPr>
            <a:r>
              <a:rPr lang="ru-RU" sz="2000" dirty="0"/>
              <a:t>Я на дереве сижу </a:t>
            </a:r>
          </a:p>
          <a:p>
            <a:pPr marL="0" indent="0">
              <a:buNone/>
            </a:pPr>
            <a:r>
              <a:rPr lang="ru-RU" sz="2000" dirty="0"/>
              <a:t>За тобой весь день смотрю </a:t>
            </a:r>
          </a:p>
          <a:p>
            <a:pPr marL="0" indent="0">
              <a:buNone/>
            </a:pPr>
            <a:r>
              <a:rPr lang="ru-RU" sz="2000" dirty="0"/>
              <a:t>Птицей мудрою зовусь</a:t>
            </a:r>
          </a:p>
          <a:p>
            <a:pPr marL="0" indent="0">
              <a:buNone/>
            </a:pPr>
            <a:r>
              <a:rPr lang="ru-RU" sz="2000" dirty="0"/>
              <a:t>Угадайте кто я? </a:t>
            </a:r>
          </a:p>
        </p:txBody>
      </p:sp>
    </p:spTree>
    <p:extLst>
      <p:ext uri="{BB962C8B-B14F-4D97-AF65-F5344CB8AC3E}">
        <p14:creationId xmlns:p14="http://schemas.microsoft.com/office/powerpoint/2010/main" val="3355730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89965" y="546608"/>
            <a:ext cx="5813946" cy="55682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/>
              <a:t>5б </a:t>
            </a:r>
            <a:r>
              <a:rPr lang="ru-RU" sz="2400" dirty="0"/>
              <a:t>У какого болотного растения есть крылья</a:t>
            </a:r>
            <a:r>
              <a:rPr lang="ru-RU" sz="2400" dirty="0" smtClean="0"/>
              <a:t>?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5а </a:t>
            </a:r>
            <a:r>
              <a:rPr lang="ru-RU" sz="2400" dirty="0"/>
              <a:t>Какое растение стоит </a:t>
            </a:r>
            <a:r>
              <a:rPr lang="ru-RU" sz="2400" dirty="0" smtClean="0"/>
              <a:t>всегда</a:t>
            </a:r>
          </a:p>
          <a:p>
            <a:pPr marL="0" indent="0">
              <a:buNone/>
            </a:pPr>
            <a:r>
              <a:rPr lang="ru-RU" sz="2400" dirty="0" smtClean="0"/>
              <a:t> </a:t>
            </a:r>
            <a:r>
              <a:rPr lang="ru-RU" sz="2400" dirty="0"/>
              <a:t>на посту, хотя у него всего три листочка</a:t>
            </a:r>
            <a:r>
              <a:rPr lang="ru-RU" sz="2400" dirty="0" smtClean="0"/>
              <a:t>"?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AutoShape 2" descr="https://poleznii-site.ru/wp-content/uploads/2021/01/5-1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poleznii-site.ru/wp-content/uploads/2021/01/5-19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17" name="Picture 5" descr="C:\Users\Саша\Documents\2021-2022\конкурс проектов\Квест ПВД\5-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11" y="160338"/>
            <a:ext cx="4180764" cy="317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7" descr="https://zdoroviebl.ru/wp-content/uploads/2017/08/vakhta-trekhlistnaya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320" name="Picture 8" descr="C:\Users\Саша\Documents\2021-2022\конкурс проектов\Квест ПВД\vakhta-trekhlistnay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11" y="3463120"/>
            <a:ext cx="4180764" cy="313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62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5027" y="668741"/>
            <a:ext cx="10399143" cy="326181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/>
              <a:t>9 Где родина </a:t>
            </a:r>
            <a:r>
              <a:rPr lang="ru-RU" sz="3200" dirty="0" err="1" smtClean="0"/>
              <a:t>лиственнц</a:t>
            </a:r>
            <a:r>
              <a:rPr lang="ru-RU" sz="3200" dirty="0" smtClean="0"/>
              <a:t>, </a:t>
            </a:r>
            <a:r>
              <a:rPr lang="ru-RU" sz="3200" dirty="0"/>
              <a:t>которые преобладают </a:t>
            </a:r>
            <a:r>
              <a:rPr lang="ru-RU" sz="3200" dirty="0" smtClean="0"/>
              <a:t>на холмах ООПТ Еловые холмы?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12в Зачем в муравейнике камера для тлей?</a:t>
            </a:r>
          </a:p>
          <a:p>
            <a:pPr marL="0" indent="0">
              <a:buNone/>
            </a:pPr>
            <a:r>
              <a:rPr lang="ru-RU" sz="3200" dirty="0"/>
              <a:t>Выбери правильный </a:t>
            </a:r>
            <a:r>
              <a:rPr lang="ru-RU" sz="3200" dirty="0" smtClean="0"/>
              <a:t>глагол</a:t>
            </a:r>
            <a:endParaRPr lang="ru-RU" sz="3200" dirty="0"/>
          </a:p>
          <a:p>
            <a:pPr marL="0" indent="0">
              <a:buNone/>
            </a:pPr>
            <a:r>
              <a:rPr lang="ru-RU" sz="3200" dirty="0"/>
              <a:t>а)они </a:t>
            </a:r>
            <a:r>
              <a:rPr lang="ru-RU" sz="3200" b="1" dirty="0"/>
              <a:t>питаются</a:t>
            </a:r>
            <a:r>
              <a:rPr lang="ru-RU" sz="3200" dirty="0"/>
              <a:t> тлей </a:t>
            </a:r>
          </a:p>
          <a:p>
            <a:pPr marL="0" indent="0">
              <a:buNone/>
            </a:pPr>
            <a:r>
              <a:rPr lang="ru-RU" sz="3200" dirty="0"/>
              <a:t>б)они </a:t>
            </a:r>
            <a:r>
              <a:rPr lang="ru-RU" sz="3200" b="1" dirty="0"/>
              <a:t>выкармливают</a:t>
            </a:r>
            <a:r>
              <a:rPr lang="ru-RU" sz="3200" dirty="0"/>
              <a:t> ей личинок </a:t>
            </a:r>
          </a:p>
          <a:p>
            <a:pPr marL="0" indent="0">
              <a:buNone/>
            </a:pPr>
            <a:r>
              <a:rPr lang="ru-RU" sz="3200" dirty="0"/>
              <a:t>в) муравьи их </a:t>
            </a:r>
            <a:r>
              <a:rPr lang="ru-RU" sz="3200" b="1" dirty="0"/>
              <a:t>доят</a:t>
            </a:r>
            <a:r>
              <a:rPr lang="ru-RU" sz="3200" dirty="0"/>
              <a:t>, как мы коров</a:t>
            </a:r>
          </a:p>
          <a:p>
            <a:pPr marL="0" indent="0">
              <a:buNone/>
            </a:pPr>
            <a:r>
              <a:rPr lang="ru-RU" sz="3200" dirty="0"/>
              <a:t>13б Ты звонишь по телефону указанном на всех стендах </a:t>
            </a:r>
            <a:r>
              <a:rPr lang="ru-RU" sz="3200" dirty="0" smtClean="0"/>
              <a:t>ООПТ, </a:t>
            </a:r>
            <a:r>
              <a:rPr lang="ru-RU" sz="3200" dirty="0"/>
              <a:t>если видишь в </a:t>
            </a:r>
            <a:r>
              <a:rPr lang="ru-RU" sz="3200" dirty="0" smtClean="0"/>
              <a:t>заказнике эту лесную катастрофу!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298975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3391" y="624110"/>
            <a:ext cx="9621221" cy="1280890"/>
          </a:xfrm>
        </p:spPr>
        <p:txBody>
          <a:bodyPr/>
          <a:lstStyle/>
          <a:p>
            <a:r>
              <a:rPr lang="ru-RU" dirty="0"/>
              <a:t>13в Какой дятел имеет черный окрас</a:t>
            </a:r>
            <a:br>
              <a:rPr lang="ru-RU" dirty="0"/>
            </a:br>
            <a:endParaRPr lang="ru-RU" dirty="0"/>
          </a:p>
        </p:txBody>
      </p:sp>
      <p:pic>
        <p:nvPicPr>
          <p:cNvPr id="12290" name="Picture 2" descr="https://avatars.mds.yandex.net/i?id=c0464dab94740c9335cc91ddc23e24ff_l-5204674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237" y="1624081"/>
            <a:ext cx="5481512" cy="4600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31714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6538" y="184723"/>
            <a:ext cx="10795378" cy="1280890"/>
          </a:xfrm>
        </p:spPr>
        <p:txBody>
          <a:bodyPr>
            <a:normAutofit fontScale="90000"/>
          </a:bodyPr>
          <a:lstStyle/>
          <a:p>
            <a:pPr marL="0" indent="0"/>
            <a:r>
              <a:rPr lang="ru-RU" dirty="0"/>
              <a:t>13г У каких из растений ядовитые плоды</a:t>
            </a:r>
            <a:r>
              <a:rPr lang="ru-RU" dirty="0" smtClean="0"/>
              <a:t>? (</a:t>
            </a:r>
            <a:r>
              <a:rPr lang="ru-RU" dirty="0"/>
              <a:t>2 ответа)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Саша\Documents\2021-2022\конкурс проектов\Квест ПВД\WhatsApp Image 2022-04-10 at 17.13.14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185" y="824979"/>
            <a:ext cx="7552708" cy="5664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60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13д Кто </a:t>
            </a:r>
            <a:r>
              <a:rPr lang="ru-RU" dirty="0"/>
              <a:t>такая веретеница?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 descr="https://avatars.mds.yandex.net/i?id=6ba2030e87b19896d8c8aae1437dc9ce_l-529193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711" y="1401210"/>
            <a:ext cx="7329037" cy="488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7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379857D-3BDC-4F74-9463-B91594F39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Проверяем ответы: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F713A0-3565-4E2B-AB03-A8B883562B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883463" y="2101452"/>
            <a:ext cx="5940425" cy="372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8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B584D31-70D6-4189-9332-9170D0114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38585" y="460337"/>
            <a:ext cx="8911687" cy="1280890"/>
          </a:xfrm>
        </p:spPr>
        <p:txBody>
          <a:bodyPr/>
          <a:lstStyle/>
          <a:p>
            <a:r>
              <a:rPr lang="ru-RU" dirty="0" smtClean="0"/>
              <a:t>Результаты проекта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417651-5EE0-4567-9F20-E802ED82F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7104" y="1409700"/>
            <a:ext cx="10617508" cy="5143500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ru-RU" sz="2100" b="1" dirty="0" smtClean="0"/>
              <a:t>Получен продукт 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ru-RU" sz="2100" b="1" dirty="0" smtClean="0"/>
              <a:t>Пользователи продукта будут вовлечены в занятия туризмом и просто активное время препровождение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ru-RU" sz="2100" b="1" dirty="0" smtClean="0"/>
              <a:t>Участники нашего </a:t>
            </a:r>
            <a:r>
              <a:rPr lang="ru-RU" sz="2100" b="1" dirty="0" err="1" smtClean="0"/>
              <a:t>квеста</a:t>
            </a:r>
            <a:r>
              <a:rPr lang="ru-RU" sz="2100" b="1" dirty="0" smtClean="0"/>
              <a:t> захотят снова и снова выезжать в лес, увлекутся ЗОЖ 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ru-RU" sz="2100" dirty="0" smtClean="0"/>
              <a:t>Мы получили опыт создания проектов, который нам очень нужен в дальнейшей  жизни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ru-RU" sz="2100" dirty="0" smtClean="0"/>
              <a:t>научились работать в Офисе и использовать </a:t>
            </a:r>
            <a:r>
              <a:rPr lang="ru-RU" sz="2100" dirty="0" err="1" smtClean="0"/>
              <a:t>соц</a:t>
            </a:r>
            <a:r>
              <a:rPr lang="ru-RU" sz="2100" dirty="0" smtClean="0"/>
              <a:t> сети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ru-RU" sz="2100" dirty="0" smtClean="0"/>
              <a:t>Получили положительные эмоции от работы в команде 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r>
              <a:rPr lang="ru-RU" sz="2100" dirty="0" smtClean="0"/>
              <a:t>Мы рады что смогли повысить уровень самосознания и ответственности к своему и чужому здоровью</a:t>
            </a:r>
          </a:p>
          <a:p>
            <a:pPr>
              <a:lnSpc>
                <a:spcPct val="150000"/>
              </a:lnSpc>
              <a:spcAft>
                <a:spcPts val="800"/>
              </a:spcAft>
              <a:buFontTx/>
              <a:buChar char="-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0112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50AD38-3F99-48EA-A187-2087E19F0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3261" y="306610"/>
            <a:ext cx="8911687" cy="1280890"/>
          </a:xfrm>
        </p:spPr>
        <p:txBody>
          <a:bodyPr/>
          <a:lstStyle/>
          <a:p>
            <a:r>
              <a:rPr lang="ru-RU" dirty="0"/>
              <a:t>Суть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7E04882-5C5E-47A8-A34B-931FCEAB7F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9002" y="1653173"/>
            <a:ext cx="8915400" cy="2296357"/>
          </a:xfrm>
        </p:spPr>
        <p:txBody>
          <a:bodyPr/>
          <a:lstStyle/>
          <a:p>
            <a:r>
              <a:rPr lang="ru-RU" dirty="0"/>
              <a:t>Найти интересный маршрут</a:t>
            </a:r>
          </a:p>
          <a:p>
            <a:r>
              <a:rPr lang="ru-RU" dirty="0"/>
              <a:t>Придумать увлекательные задания (игра + познавательность)</a:t>
            </a:r>
          </a:p>
          <a:p>
            <a:r>
              <a:rPr lang="ru-RU" dirty="0"/>
              <a:t>Симпатично оформить</a:t>
            </a:r>
          </a:p>
          <a:p>
            <a:r>
              <a:rPr lang="ru-RU" dirty="0"/>
              <a:t>Опробовать</a:t>
            </a:r>
          </a:p>
          <a:p>
            <a:r>
              <a:rPr lang="ru-RU" dirty="0"/>
              <a:t>Сделать маршрут доступным для всех детей! 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2022DCA5-3E8A-4C2F-8753-F2039C07A7F3}"/>
              </a:ext>
            </a:extLst>
          </p:cNvPr>
          <p:cNvSpPr txBox="1">
            <a:spLocks/>
          </p:cNvSpPr>
          <p:nvPr/>
        </p:nvSpPr>
        <p:spPr>
          <a:xfrm>
            <a:off x="4339426" y="3935597"/>
            <a:ext cx="5164679" cy="79648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Для кого проект?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540C9BA7-CB00-4633-905A-9642279C7DCE}"/>
              </a:ext>
            </a:extLst>
          </p:cNvPr>
          <p:cNvSpPr txBox="1">
            <a:spLocks/>
          </p:cNvSpPr>
          <p:nvPr/>
        </p:nvSpPr>
        <p:spPr>
          <a:xfrm>
            <a:off x="4526023" y="4732083"/>
            <a:ext cx="4218482" cy="1659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Для </a:t>
            </a:r>
            <a:r>
              <a:rPr lang="ru-RU" dirty="0" smtClean="0"/>
              <a:t>младших школьников</a:t>
            </a:r>
            <a:endParaRPr lang="ru-RU" dirty="0"/>
          </a:p>
          <a:p>
            <a:r>
              <a:rPr lang="ru-RU" dirty="0"/>
              <a:t>Для </a:t>
            </a:r>
            <a:r>
              <a:rPr lang="ru-RU" dirty="0" smtClean="0"/>
              <a:t>их друзей</a:t>
            </a:r>
            <a:endParaRPr lang="ru-RU" dirty="0"/>
          </a:p>
          <a:p>
            <a:r>
              <a:rPr lang="ru-RU" dirty="0"/>
              <a:t>Для </a:t>
            </a:r>
            <a:r>
              <a:rPr lang="ru-RU" dirty="0" smtClean="0"/>
              <a:t> их семей</a:t>
            </a:r>
            <a:endParaRPr lang="ru-RU" dirty="0"/>
          </a:p>
          <a:p>
            <a:r>
              <a:rPr lang="ru-RU" dirty="0"/>
              <a:t>Для </a:t>
            </a:r>
            <a:r>
              <a:rPr lang="ru-RU" dirty="0" smtClean="0"/>
              <a:t>классов и коллективов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2">
            <a:extLst>
              <a:ext uri="{FF2B5EF4-FFF2-40B4-BE49-F238E27FC236}">
                <a16:creationId xmlns:a16="http://schemas.microsoft.com/office/drawing/2014/main" xmlns="" id="{47ED2E99-B479-4F6A-A04E-A7EA8E41AAC9}"/>
              </a:ext>
            </a:extLst>
          </p:cNvPr>
          <p:cNvSpPr txBox="1">
            <a:spLocks/>
          </p:cNvSpPr>
          <p:nvPr/>
        </p:nvSpPr>
        <p:spPr>
          <a:xfrm>
            <a:off x="8335707" y="4953000"/>
            <a:ext cx="4218482" cy="16598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3200" i="1" dirty="0"/>
              <a:t>ДЛЯ ВСЕХ!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 descr="https://ob3.edusite.ru/images/stock-drawing-childrens-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05174">
            <a:off x="6295801" y="1448744"/>
            <a:ext cx="6648037" cy="199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аша\Documents\2021-2022\конкурс проектов\Квест ПВД\kisspng-computer-icons-scalable-vector-graphics-forest-por-nature-forest-5be94d33939472.6620819915420163076045.jpg"/>
          <p:cNvPicPr>
            <a:picLocks noChangeAspect="1" noChangeArrowheads="1"/>
          </p:cNvPicPr>
          <p:nvPr/>
        </p:nvPicPr>
        <p:blipFill rotWithShape="1">
          <a:blip r:embed="rId3" cstate="print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3" t="-881" r="13973" b="5541"/>
          <a:stretch/>
        </p:blipFill>
        <p:spPr bwMode="auto">
          <a:xfrm>
            <a:off x="1524000" y="4333840"/>
            <a:ext cx="2413000" cy="1844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44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563DCA7-1F50-4FE8-AD70-0A1827644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Развитие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8DB291E-204A-4EAE-A450-5D9F7BE55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56096" y="1569493"/>
            <a:ext cx="9648516" cy="4341729"/>
          </a:xfrm>
        </p:spPr>
        <p:txBody>
          <a:bodyPr/>
          <a:lstStyle/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ПЛАНЫ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БОЛЬШЕ КВЕСТОВ!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Популяризация 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детско-юношеского туризма в Санкт-Петербурге и Ленинградской области!</a:t>
            </a: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Здоровый образ жизни для всех детей!</a:t>
            </a:r>
          </a:p>
          <a:p>
            <a:endParaRPr lang="ru-RU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СЕЙЧАС:  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роект проходит стадию первичной апробации. Заключаются договора с управлением ООПТ Ленинградской области.</a:t>
            </a:r>
            <a:endParaRPr lang="ru-RU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3658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8B67DD-7184-4671-80FC-FCBD5FE3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9469" y="351154"/>
            <a:ext cx="8911687" cy="1280890"/>
          </a:xfrm>
        </p:spPr>
        <p:txBody>
          <a:bodyPr/>
          <a:lstStyle/>
          <a:p>
            <a:r>
              <a:rPr lang="en-US" dirty="0"/>
              <a:t>GR-</a:t>
            </a:r>
            <a:r>
              <a:rPr lang="ru-RU" dirty="0"/>
              <a:t>код для </a:t>
            </a:r>
            <a:r>
              <a:rPr lang="ru-RU" dirty="0" smtClean="0"/>
              <a:t>скачивания: </a:t>
            </a:r>
            <a:br>
              <a:rPr lang="ru-RU" dirty="0" smtClean="0"/>
            </a:br>
            <a:r>
              <a:rPr lang="ru-RU" dirty="0" err="1" smtClean="0"/>
              <a:t>Квест</a:t>
            </a:r>
            <a:r>
              <a:rPr lang="ru-RU" dirty="0" smtClean="0"/>
              <a:t> Еловые холмы</a:t>
            </a:r>
            <a:endParaRPr lang="ru-RU" dirty="0"/>
          </a:p>
        </p:txBody>
      </p:sp>
      <p:sp>
        <p:nvSpPr>
          <p:cNvPr id="4" name="Подзаголовок 2">
            <a:extLst>
              <a:ext uri="{FF2B5EF4-FFF2-40B4-BE49-F238E27FC236}">
                <a16:creationId xmlns:a16="http://schemas.microsoft.com/office/drawing/2014/main" xmlns="" id="{72C71C59-0680-490C-A9E8-DD75AF02150A}"/>
              </a:ext>
            </a:extLst>
          </p:cNvPr>
          <p:cNvSpPr txBox="1">
            <a:spLocks/>
          </p:cNvSpPr>
          <p:nvPr/>
        </p:nvSpPr>
        <p:spPr>
          <a:xfrm>
            <a:off x="7717950" y="1397370"/>
            <a:ext cx="4864100" cy="147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smtClean="0"/>
              <a:t>Дом детского творчества Приморского района </a:t>
            </a:r>
          </a:p>
          <a:p>
            <a:r>
              <a:rPr lang="ru-RU" b="1" smtClean="0"/>
              <a:t>Санкт-Петербурга</a:t>
            </a:r>
          </a:p>
          <a:p>
            <a:r>
              <a:rPr lang="ru-RU" b="1" smtClean="0"/>
              <a:t>Туристский клуб «СКИФ»</a:t>
            </a:r>
            <a:endParaRPr lang="ru-RU" b="1" dirty="0"/>
          </a:p>
        </p:txBody>
      </p:sp>
      <p:pic>
        <p:nvPicPr>
          <p:cNvPr id="5" name="Picture 2" descr="https://sun9-72.userapi.com/impf/c638420/v638420928/5a0cc/zxpp8BgiUkY.jpg?size=626x457&amp;quality=96&amp;sign=b6081880ee438bdd27909d683b9bfcb3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7976" y="3169120"/>
            <a:ext cx="2232024" cy="162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14" y="1739356"/>
            <a:ext cx="4488976" cy="4488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2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F88EBE-CCC7-40BC-9EE2-2217A08C7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685" y="1944910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ru-RU" sz="8000" dirty="0"/>
              <a:t>До новых </a:t>
            </a:r>
            <a:br>
              <a:rPr lang="ru-RU" sz="8000" dirty="0"/>
            </a:br>
            <a:r>
              <a:rPr lang="ru-RU" sz="8000" dirty="0"/>
              <a:t>встреч!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C4B77A6-7AA1-4677-ABF5-9CA71740B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8585" y="1423917"/>
            <a:ext cx="8915400" cy="3777622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7512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2B861D-D80B-4CFF-90C8-C6A4AA2C2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Цели проекта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6BAFD05-9C6A-4BCF-9C96-A43C424A7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29918" y="1426713"/>
            <a:ext cx="8915400" cy="1591695"/>
          </a:xfrm>
        </p:spPr>
        <p:txBody>
          <a:bodyPr/>
          <a:lstStyle/>
          <a:p>
            <a:r>
              <a:rPr lang="ru-RU" dirty="0"/>
              <a:t>популяризация </a:t>
            </a:r>
            <a:r>
              <a:rPr lang="ru-RU" dirty="0" smtClean="0"/>
              <a:t>прогулок </a:t>
            </a:r>
            <a:r>
              <a:rPr lang="ru-RU" dirty="0"/>
              <a:t>на природе среди детей и подростков</a:t>
            </a:r>
          </a:p>
          <a:p>
            <a:r>
              <a:rPr lang="ru-RU" dirty="0"/>
              <a:t>привлечение их к здоровому образу жизни и познанию родного края </a:t>
            </a:r>
          </a:p>
          <a:p>
            <a:r>
              <a:rPr lang="ru-RU" dirty="0"/>
              <a:t>развитие ответственности у обучающихся, привлекаемых к созданию проекта</a:t>
            </a: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8C41434B-0127-480F-A7B1-B09783835FE9}"/>
              </a:ext>
            </a:extLst>
          </p:cNvPr>
          <p:cNvSpPr txBox="1">
            <a:spLocks/>
          </p:cNvSpPr>
          <p:nvPr/>
        </p:nvSpPr>
        <p:spPr>
          <a:xfrm>
            <a:off x="5106786" y="2901886"/>
            <a:ext cx="5200190" cy="91912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dirty="0"/>
              <a:t>Задачи проекта</a:t>
            </a:r>
          </a:p>
        </p:txBody>
      </p:sp>
      <p:sp>
        <p:nvSpPr>
          <p:cNvPr id="5" name="Объект 2">
            <a:extLst>
              <a:ext uri="{FF2B5EF4-FFF2-40B4-BE49-F238E27FC236}">
                <a16:creationId xmlns:a16="http://schemas.microsoft.com/office/drawing/2014/main" xmlns="" id="{152F94EA-BBDF-412C-B2D9-A1182C91C276}"/>
              </a:ext>
            </a:extLst>
          </p:cNvPr>
          <p:cNvSpPr txBox="1">
            <a:spLocks/>
          </p:cNvSpPr>
          <p:nvPr/>
        </p:nvSpPr>
        <p:spPr>
          <a:xfrm>
            <a:off x="4162037" y="3630967"/>
            <a:ext cx="7627509" cy="306296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/>
              <a:t>выбрать целевую аудиторию</a:t>
            </a:r>
          </a:p>
          <a:p>
            <a:r>
              <a:rPr lang="ru-RU" dirty="0"/>
              <a:t>выбрать локацию для квеста </a:t>
            </a:r>
          </a:p>
          <a:p>
            <a:r>
              <a:rPr lang="ru-RU" dirty="0"/>
              <a:t>выбрать оформление квеста </a:t>
            </a:r>
          </a:p>
          <a:p>
            <a:r>
              <a:rPr lang="ru-RU" dirty="0"/>
              <a:t>выбрать объекты (изучить локацию и собрать информацию)</a:t>
            </a:r>
          </a:p>
          <a:p>
            <a:r>
              <a:rPr lang="ru-RU" dirty="0"/>
              <a:t>выбрать задания к объекту </a:t>
            </a:r>
          </a:p>
          <a:p>
            <a:r>
              <a:rPr lang="ru-RU" dirty="0"/>
              <a:t>попробовать маршрут </a:t>
            </a:r>
          </a:p>
          <a:p>
            <a:r>
              <a:rPr lang="ru-RU" dirty="0"/>
              <a:t>проанализировать и подкорректировать</a:t>
            </a:r>
          </a:p>
          <a:p>
            <a:r>
              <a:rPr lang="ru-RU" dirty="0"/>
              <a:t>разместить квест в интернете </a:t>
            </a:r>
          </a:p>
          <a:p>
            <a:r>
              <a:rPr lang="ru-RU" dirty="0"/>
              <a:t>проанализировать результаты (отзывы и отчеты участников)</a:t>
            </a:r>
          </a:p>
        </p:txBody>
      </p:sp>
    </p:spTree>
    <p:extLst>
      <p:ext uri="{BB962C8B-B14F-4D97-AF65-F5344CB8AC3E}">
        <p14:creationId xmlns:p14="http://schemas.microsoft.com/office/powerpoint/2010/main" val="234020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87C1DD1-D940-4475-AF4A-E14D329EC6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9125" y="192310"/>
            <a:ext cx="8911687" cy="1280890"/>
          </a:xfrm>
        </p:spPr>
        <p:txBody>
          <a:bodyPr/>
          <a:lstStyle/>
          <a:p>
            <a:r>
              <a:rPr lang="ru-RU" b="1" dirty="0" smtClean="0"/>
              <a:t>Этапы работы над проектом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8E6D628-0428-4130-A5A4-F9F5E3A912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0900" y="1308100"/>
            <a:ext cx="9042400" cy="4584700"/>
          </a:xfrm>
        </p:spPr>
        <p:txBody>
          <a:bodyPr>
            <a:noAutofit/>
          </a:bodyPr>
          <a:lstStyle/>
          <a:p>
            <a:pPr>
              <a:buFont typeface="+mj-lt"/>
              <a:buAutoNum type="arabicPeriod"/>
            </a:pPr>
            <a:r>
              <a:rPr lang="ru-RU" sz="2400" dirty="0"/>
              <a:t>Выбор </a:t>
            </a:r>
            <a:r>
              <a:rPr lang="ru-RU" sz="2400" i="1" u="sng" dirty="0"/>
              <a:t>целевой аудитории</a:t>
            </a:r>
          </a:p>
          <a:p>
            <a:pPr>
              <a:buFont typeface="+mj-lt"/>
              <a:buAutoNum type="arabicPeriod"/>
            </a:pPr>
            <a:r>
              <a:rPr lang="ru-RU" sz="2400" dirty="0"/>
              <a:t>Сбор информации о </a:t>
            </a:r>
            <a:r>
              <a:rPr lang="ru-RU" sz="2400" i="1" u="sng" dirty="0"/>
              <a:t>локациях</a:t>
            </a:r>
            <a:r>
              <a:rPr lang="ru-RU" sz="2400" i="1" dirty="0"/>
              <a:t> </a:t>
            </a:r>
            <a:r>
              <a:rPr lang="ru-RU" sz="2400" dirty="0"/>
              <a:t>для </a:t>
            </a:r>
            <a:r>
              <a:rPr lang="ru-RU" sz="2400" dirty="0" err="1"/>
              <a:t>квеста</a:t>
            </a:r>
            <a:r>
              <a:rPr lang="ru-RU" sz="2400" dirty="0"/>
              <a:t>                                 </a:t>
            </a:r>
            <a:r>
              <a:rPr lang="ru-RU" sz="2400" dirty="0" smtClean="0"/>
              <a:t>(из 49 ООПТ выбран ) – </a:t>
            </a:r>
          </a:p>
          <a:p>
            <a:pPr marL="0" indent="0">
              <a:buNone/>
            </a:pPr>
            <a:r>
              <a:rPr lang="ru-RU" sz="2400" dirty="0" smtClean="0"/>
              <a:t>ООПТ </a:t>
            </a:r>
            <a:r>
              <a:rPr lang="ru-RU" sz="2400" dirty="0"/>
              <a:t>«</a:t>
            </a:r>
            <a:r>
              <a:rPr lang="ru-RU" sz="2400" dirty="0" err="1"/>
              <a:t>Токсовские</a:t>
            </a:r>
            <a:r>
              <a:rPr lang="ru-RU" sz="2400" dirty="0"/>
              <a:t> </a:t>
            </a:r>
            <a:r>
              <a:rPr lang="ru-RU" sz="2400" dirty="0" smtClean="0"/>
              <a:t>высоты</a:t>
            </a:r>
            <a:r>
              <a:rPr lang="ru-RU" sz="2400" dirty="0"/>
              <a:t>»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3. </a:t>
            </a:r>
            <a:r>
              <a:rPr lang="ru-RU" sz="2400" dirty="0" smtClean="0"/>
              <a:t>Выбор </a:t>
            </a:r>
            <a:r>
              <a:rPr lang="ru-RU" sz="2400" i="1" dirty="0"/>
              <a:t>форм </a:t>
            </a:r>
            <a:r>
              <a:rPr lang="ru-RU" sz="2400" i="1" u="sng" dirty="0"/>
              <a:t>оформления</a:t>
            </a:r>
            <a:r>
              <a:rPr lang="ru-RU" sz="2400" i="1" dirty="0"/>
              <a:t> </a:t>
            </a:r>
            <a:r>
              <a:rPr lang="ru-RU" sz="2400" dirty="0"/>
              <a:t>квеста-игры:  линейный, штурмовой, кольцевой (соревнования, проекты, исследования, эксперименты, поиск «сокровищ», расследование происшествий, помощь героям, путешествие, приключения по мотивам книг)</a:t>
            </a:r>
          </a:p>
          <a:p>
            <a:pPr marL="0" indent="0">
              <a:buNone/>
            </a:pPr>
            <a:r>
              <a:rPr lang="ru-RU" sz="2400" dirty="0" smtClean="0">
                <a:solidFill>
                  <a:srgbClr val="C00000"/>
                </a:solidFill>
              </a:rPr>
              <a:t>4. </a:t>
            </a:r>
            <a:r>
              <a:rPr lang="ru-RU" sz="2400" dirty="0" smtClean="0"/>
              <a:t>Выбор </a:t>
            </a:r>
            <a:r>
              <a:rPr lang="ru-RU" sz="2400" i="1" u="sng" dirty="0"/>
              <a:t>района</a:t>
            </a:r>
            <a:r>
              <a:rPr lang="ru-RU" sz="2400" dirty="0"/>
              <a:t> и природных </a:t>
            </a:r>
            <a:r>
              <a:rPr lang="ru-RU" sz="2400" i="1" u="sng" dirty="0"/>
              <a:t>объектов  </a:t>
            </a:r>
            <a:r>
              <a:rPr lang="ru-RU" sz="2400" dirty="0"/>
              <a:t> </a:t>
            </a:r>
            <a:endParaRPr lang="ru-RU" sz="2400" dirty="0" smtClean="0"/>
          </a:p>
          <a:p>
            <a:pPr marL="0" indent="0">
              <a:buNone/>
            </a:pPr>
            <a:r>
              <a:rPr lang="ru-RU" sz="2400" dirty="0" smtClean="0"/>
              <a:t>  </a:t>
            </a:r>
            <a:r>
              <a:rPr lang="ru-RU" sz="2400" dirty="0"/>
              <a:t>(критерии: безопасность, доступность, наличие интересных объектов)</a:t>
            </a:r>
          </a:p>
        </p:txBody>
      </p:sp>
      <p:pic>
        <p:nvPicPr>
          <p:cNvPr id="4098" name="Picture 2" descr="https://ds05.infourok.ru/uploads/ex/03cb/0006937a-47bb06fc/hello_html_772851fb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54451" y="546100"/>
            <a:ext cx="3823249" cy="397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46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726EB2C-6709-4FB5-A48F-58FB36BD0B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368301"/>
            <a:ext cx="9918700" cy="5403418"/>
          </a:xfrm>
        </p:spPr>
        <p:txBody>
          <a:bodyPr>
            <a:normAutofit/>
          </a:bodyPr>
          <a:lstStyle/>
          <a:p>
            <a:pPr algn="just">
              <a:buFont typeface="+mj-lt"/>
              <a:buAutoNum type="arabicPeriod" startAt="5"/>
            </a:pPr>
            <a:r>
              <a:rPr lang="ru-RU" sz="2400" dirty="0"/>
              <a:t>Подбор </a:t>
            </a:r>
            <a:r>
              <a:rPr lang="ru-RU" sz="2400" i="1" u="sng" dirty="0"/>
              <a:t>объектов</a:t>
            </a:r>
            <a:r>
              <a:rPr lang="ru-RU" sz="2400" dirty="0"/>
              <a:t> и формулировка </a:t>
            </a:r>
            <a:r>
              <a:rPr lang="ru-RU" sz="2400" i="1" u="sng" dirty="0"/>
              <a:t>заданий</a:t>
            </a:r>
            <a:r>
              <a:rPr lang="ru-RU" sz="2400" dirty="0"/>
              <a:t> к ним, построение маршрута (стенды, памятники, особые природные объекты)</a:t>
            </a:r>
          </a:p>
          <a:p>
            <a:pPr algn="just">
              <a:buFont typeface="+mj-lt"/>
              <a:buAutoNum type="arabicPeriod" startAt="5"/>
            </a:pPr>
            <a:r>
              <a:rPr lang="ru-RU" sz="2400" dirty="0"/>
              <a:t>Апробация: </a:t>
            </a:r>
            <a:r>
              <a:rPr lang="ru-RU" sz="2400" b="1" dirty="0" smtClean="0"/>
              <a:t>23.02! </a:t>
            </a:r>
            <a:r>
              <a:rPr lang="ru-RU" sz="2400" dirty="0"/>
              <a:t>лыжный выезд в Кавголово и проверка трассы.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364FEFC-1E55-4C09-9AE0-4270593092B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6702" y="2881936"/>
            <a:ext cx="2840017" cy="374492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ADBB476-972A-4161-859B-068E464C018A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8480" y="2659686"/>
            <a:ext cx="4588510" cy="34417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07E4DB6-5682-4F5E-B69B-2A496EB4822C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002" y="3008936"/>
            <a:ext cx="1824038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655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418F953-D628-4A92-A1C0-50E7058E3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500" y="571500"/>
            <a:ext cx="8371840" cy="6096000"/>
          </a:xfrm>
        </p:spPr>
        <p:txBody>
          <a:bodyPr/>
          <a:lstStyle/>
          <a:p>
            <a:pPr>
              <a:buFont typeface="+mj-lt"/>
              <a:buAutoNum type="arabicPeriod" startAt="7"/>
            </a:pPr>
            <a:r>
              <a:rPr lang="ru-RU" dirty="0"/>
              <a:t>Анализ и коррекция (недочеты выявлены и исправлены!)</a:t>
            </a:r>
          </a:p>
          <a:p>
            <a:pPr>
              <a:buFont typeface="+mj-lt"/>
              <a:buAutoNum type="arabicPeriod" startAt="7"/>
            </a:pPr>
            <a:r>
              <a:rPr lang="ru-RU" dirty="0" smtClean="0"/>
              <a:t>Презентация маршрута в городе </a:t>
            </a:r>
          </a:p>
          <a:p>
            <a:pPr>
              <a:buFont typeface="+mj-lt"/>
              <a:buAutoNum type="arabicPeriod" startAt="7"/>
            </a:pPr>
            <a:r>
              <a:rPr lang="ru-RU" dirty="0" smtClean="0"/>
              <a:t>Наведение связей с управлением ООПТ</a:t>
            </a:r>
          </a:p>
          <a:p>
            <a:pPr>
              <a:buFont typeface="+mj-lt"/>
              <a:buAutoNum type="arabicPeriod" startAt="7"/>
            </a:pPr>
            <a:r>
              <a:rPr lang="ru-RU" dirty="0" smtClean="0"/>
              <a:t> Создание нескольких маршрутов  и затем</a:t>
            </a:r>
          </a:p>
          <a:p>
            <a:pPr marL="0" indent="0">
              <a:buNone/>
            </a:pPr>
            <a:r>
              <a:rPr lang="ru-RU" dirty="0" smtClean="0"/>
              <a:t> создание электронной </a:t>
            </a:r>
            <a:r>
              <a:rPr lang="ru-RU" dirty="0"/>
              <a:t>базы маршрутов </a:t>
            </a:r>
            <a:r>
              <a:rPr lang="ru-RU" dirty="0" smtClean="0"/>
              <a:t> для общего доступа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(при поддержке районного центра </a:t>
            </a:r>
            <a:r>
              <a:rPr lang="ru-RU" dirty="0" smtClean="0"/>
              <a:t>организации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нестационарного отдыха)</a:t>
            </a:r>
          </a:p>
          <a:p>
            <a:pPr>
              <a:buFont typeface="+mj-lt"/>
              <a:buAutoNum type="arabicPeriod" startAt="9"/>
            </a:pPr>
            <a:r>
              <a:rPr lang="ru-RU" dirty="0" smtClean="0"/>
              <a:t>Тиражирование и вовлечение большого количества участников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7B5C710-6E48-4FF3-9716-9441C4A382C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9485620" y="546862"/>
            <a:ext cx="2461240" cy="339829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3" t="12327" r="2879" b="32292"/>
          <a:stretch/>
        </p:blipFill>
        <p:spPr bwMode="auto">
          <a:xfrm>
            <a:off x="1320800" y="3945156"/>
            <a:ext cx="7937500" cy="261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028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E77D9D-5ABC-44DF-925B-1734243CC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7425" y="357410"/>
            <a:ext cx="8911687" cy="1280890"/>
          </a:xfrm>
        </p:spPr>
        <p:txBody>
          <a:bodyPr/>
          <a:lstStyle/>
          <a:p>
            <a:r>
              <a:rPr lang="ru-RU" dirty="0"/>
              <a:t>ООПТ «</a:t>
            </a:r>
            <a:r>
              <a:rPr lang="ru-RU" dirty="0" err="1"/>
              <a:t>Токсовские</a:t>
            </a:r>
            <a:r>
              <a:rPr lang="ru-RU" dirty="0"/>
              <a:t> высоты»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CCB66FC-7C8B-4762-BD29-536AA7927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29" y="1503839"/>
            <a:ext cx="5772468" cy="3777622"/>
          </a:xfrm>
        </p:spPr>
        <p:txBody>
          <a:bodyPr>
            <a:normAutofit/>
          </a:bodyPr>
          <a:lstStyle/>
          <a:p>
            <a:r>
              <a:rPr lang="ru-RU" sz="2000" dirty="0"/>
              <a:t>Самая высокая часть Карельского перешейка</a:t>
            </a:r>
          </a:p>
          <a:p>
            <a:r>
              <a:rPr lang="ru-RU" sz="2000" dirty="0"/>
              <a:t>Точка начала маршрута: 60.168000° 30.532457°</a:t>
            </a:r>
          </a:p>
          <a:p>
            <a:r>
              <a:rPr lang="ru-RU" sz="2000" dirty="0"/>
              <a:t>Сезонность: лето, зима</a:t>
            </a:r>
          </a:p>
          <a:p>
            <a:r>
              <a:rPr lang="ru-RU" sz="2000" dirty="0"/>
              <a:t>Транспортная доступность</a:t>
            </a:r>
          </a:p>
          <a:p>
            <a:r>
              <a:rPr lang="ru-RU" sz="2000" dirty="0" err="1"/>
              <a:t>Камовые</a:t>
            </a:r>
            <a:r>
              <a:rPr lang="ru-RU" sz="2000" dirty="0"/>
              <a:t> холмы</a:t>
            </a:r>
          </a:p>
          <a:p>
            <a:r>
              <a:rPr lang="ru-RU" sz="2000" dirty="0"/>
              <a:t>Ельники </a:t>
            </a:r>
          </a:p>
          <a:p>
            <a:r>
              <a:rPr lang="ru-RU" sz="2000" dirty="0"/>
              <a:t>Болота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55037F1-2707-4B97-BE9B-438F5326DACF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196406" y="973708"/>
            <a:ext cx="3465415" cy="279210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75B922C-C61C-4A5F-B5D7-AF05086CEA4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636368" y="2669471"/>
            <a:ext cx="2560038" cy="3518161"/>
          </a:xfrm>
          <a:prstGeom prst="rect">
            <a:avLst/>
          </a:prstGeom>
        </p:spPr>
      </p:pic>
      <p:pic>
        <p:nvPicPr>
          <p:cNvPr id="6146" name="Picture 2" descr="https://ooptlo.ru/assets/images/resources/129/dsc-636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4236" y="4032510"/>
            <a:ext cx="3521074" cy="2348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713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Карта </a:t>
            </a:r>
            <a:r>
              <a:rPr lang="ru-RU" dirty="0" err="1" smtClean="0"/>
              <a:t>квеста</a:t>
            </a:r>
            <a:r>
              <a:rPr lang="ru-RU" dirty="0" smtClean="0"/>
              <a:t> и его символ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аша\Documents\2021-2022\конкурс проектов\Квест ПВД\карта квест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" y="1481139"/>
            <a:ext cx="8458200" cy="4764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239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46825" y="217710"/>
            <a:ext cx="8911687" cy="1280890"/>
          </a:xfrm>
        </p:spPr>
        <p:txBody>
          <a:bodyPr/>
          <a:lstStyle/>
          <a:p>
            <a:r>
              <a:rPr lang="ru-RU" dirty="0" smtClean="0"/>
              <a:t>Процесс создания </a:t>
            </a:r>
            <a:r>
              <a:rPr lang="ru-RU" dirty="0" err="1" smtClean="0"/>
              <a:t>квеста</a:t>
            </a:r>
            <a:endParaRPr lang="ru-RU" dirty="0"/>
          </a:p>
        </p:txBody>
      </p:sp>
      <p:pic>
        <p:nvPicPr>
          <p:cNvPr id="5" name="Рисунок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36"/>
          <a:stretch/>
        </p:blipFill>
        <p:spPr>
          <a:xfrm>
            <a:off x="1817616" y="1141294"/>
            <a:ext cx="3805261" cy="4918312"/>
          </a:xfrm>
          <a:prstGeom prst="rect">
            <a:avLst/>
          </a:prstGeom>
        </p:spPr>
      </p:pic>
      <p:sp>
        <p:nvSpPr>
          <p:cNvPr id="6" name="AutoShape 2" descr="blob:https://web.whatsapp.com/555fb202-f80f-401f-8396-1b2436edf54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5" name="Picture 3" descr="C:\Users\Саша\Downloads\WhatsApp Image 2022-04-10 at 16.56.04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2775" y="1016000"/>
            <a:ext cx="3782705" cy="5043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6654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709</TotalTime>
  <Words>628</Words>
  <Application>Microsoft Office PowerPoint</Application>
  <PresentationFormat>Произвольный</PresentationFormat>
  <Paragraphs>129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Легкий дым</vt:lpstr>
      <vt:lpstr>Квест-прогулка для младших школьников  «Еловые холмы»</vt:lpstr>
      <vt:lpstr>Суть проекта</vt:lpstr>
      <vt:lpstr>Цели проекта</vt:lpstr>
      <vt:lpstr>Этапы работы над проектом</vt:lpstr>
      <vt:lpstr>Презентация PowerPoint</vt:lpstr>
      <vt:lpstr>Презентация PowerPoint</vt:lpstr>
      <vt:lpstr>ООПТ «Токсовские высоты»</vt:lpstr>
      <vt:lpstr>Карта квеста и его символ</vt:lpstr>
      <vt:lpstr>Процесс создания квеста</vt:lpstr>
      <vt:lpstr>Задания квеста - примеры</vt:lpstr>
      <vt:lpstr>Презентация PowerPoint</vt:lpstr>
      <vt:lpstr>А теперь кроссворд!</vt:lpstr>
      <vt:lpstr>Презентация PowerPoint</vt:lpstr>
      <vt:lpstr>Презентация PowerPoint</vt:lpstr>
      <vt:lpstr>13в Какой дятел имеет черный окрас </vt:lpstr>
      <vt:lpstr>13г У каких из растений ядовитые плоды? (2 ответа) </vt:lpstr>
      <vt:lpstr>13д Кто такая веретеница? </vt:lpstr>
      <vt:lpstr>Проверяем ответы:</vt:lpstr>
      <vt:lpstr>Результаты проекта</vt:lpstr>
      <vt:lpstr>Развитие проекта</vt:lpstr>
      <vt:lpstr>GR-код для скачивания:  Квест Еловые холмы</vt:lpstr>
      <vt:lpstr>До новых  встреч!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аоаоаоо</dc:title>
  <dc:creator>Ирина</dc:creator>
  <cp:lastModifiedBy>skif_05@mail.ru</cp:lastModifiedBy>
  <cp:revision>32</cp:revision>
  <cp:lastPrinted>2022-04-10T14:51:57Z</cp:lastPrinted>
  <dcterms:created xsi:type="dcterms:W3CDTF">2022-03-20T18:50:14Z</dcterms:created>
  <dcterms:modified xsi:type="dcterms:W3CDTF">2022-11-22T23:07:40Z</dcterms:modified>
</cp:coreProperties>
</file>