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4.jpg" ContentType="image/jpeg"/>
  <Override PartName="/ppt/notesSlides/notesSlide1.xml" ContentType="application/vnd.openxmlformats-officedocument.presentationml.notesSlide+xml"/>
  <Override PartName="/ppt/media/image7.jpg" ContentType="image/jpeg"/>
  <Override PartName="/ppt/media/image8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81" r:id="rId3"/>
    <p:sldId id="258" r:id="rId4"/>
    <p:sldId id="279" r:id="rId5"/>
    <p:sldId id="260" r:id="rId6"/>
    <p:sldId id="283" r:id="rId7"/>
    <p:sldId id="261" r:id="rId8"/>
    <p:sldId id="277" r:id="rId9"/>
    <p:sldId id="273" r:id="rId10"/>
    <p:sldId id="280" r:id="rId11"/>
    <p:sldId id="274" r:id="rId12"/>
    <p:sldId id="284" r:id="rId13"/>
    <p:sldId id="275" r:id="rId14"/>
    <p:sldId id="276" r:id="rId15"/>
    <p:sldId id="28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09F48-AD16-4F04-BD14-AE38AA4AE552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4426D-BEDD-4E1C-950A-FD0A50B86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2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14426D-BEDD-4E1C-950A-FD0A50B86D7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969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255F8D-05FE-3E61-1313-A91E0CA05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D8A3F6-3DCF-6415-E30E-CDEF0C2BC9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F3F3F9-0218-4A99-82E0-A620FE38D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A390C6-21EC-B589-3600-5530EAB6D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3F5414-0399-5B33-B266-13C4E93ED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41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7FDAC-A3D2-9F4B-8942-7283A7ACD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40DC1A-1258-9CFC-4644-660D10D6B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A9AE94-641C-03A5-5578-336C184BF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17230E-B14B-5CFB-D676-A7F978C0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366156-CA21-0184-54E3-9A8D1CD50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827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0C4CCD-8C43-9CC6-5577-95B8DF8DC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C80640-D0BD-BECC-3795-BEDE800F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FA8A11-6EF5-8A04-F947-7091162D3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8F03D0-65C0-BCD3-1AA4-C5A6BCA04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FF6E95-A046-811A-3FFD-8E4D83AEB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467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07DE0-71FE-6D75-7DEF-54A06259F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C588F5-3AB6-7731-84F0-7C049668A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7EAF1F-CD76-CDA6-D866-5112718D3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5DD9D4-FE8E-3A20-D0C6-CF1D2553B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E0895F-BDB3-80D2-85FE-F221F787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612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429B6-EDFC-BD18-AECC-EFA15194B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1ADFF5-93A8-CCB8-5344-1C8F6E2E8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8914A5-D618-7E2E-EC08-DE39711AF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61B20A-E8B3-014F-7BFD-28DA4C157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9A025E-74A9-640D-313E-D02D2990A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35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067331-6E58-09CD-0681-A53A94C5D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7627FA-0710-5405-7FBA-E494158FF1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F5C5559-900E-FA47-0074-40DF489B3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0378EC-DBDE-F88B-5B86-561A91A05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F79B12-DEC4-8E34-86EB-45D74C45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5088B6-3E76-62B2-65F1-1CB1496CD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73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012B25-9FA2-AC27-F20D-F277AD94A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2C8371-FCDE-20B1-B9FE-90F180D1F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E279C3-B7E6-724C-AE95-0288C5E94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AAFEC8B-9442-3980-2E75-817EC40C6C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E8B784-4E69-BFC1-54EC-3DF80E53C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B3B7246-6C80-0EA1-8C2C-61C508F5B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A6C01F-7A9E-D1E9-9295-FA7F3FF7F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71A925F-F488-E197-2BD0-007E7B50F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83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99940-61AB-79B4-7242-7EBCDBAFB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F8CD70C-1C26-ECF9-294E-D505EEC33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20BC13-66B0-CB09-2CEE-B379A381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81BC2EF-F8ED-F87F-EBEA-9F0D94D5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80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DA603D6-DB1C-3435-F933-61123E96F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3D858D-61B7-E70B-8D5E-BBE805B27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0900344-9384-CAFB-A2DA-365A33799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896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DDB8E-91DA-379D-F2CD-4A741E6A8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EBE8E9-DB94-1AAC-A70E-A8A37881E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F2409D-0FF3-ECCA-7501-A85A5BDDB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4FFD9C-93FC-40D2-B17C-983AA0E1A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C97E6A-3917-959F-F2C5-EFED1C1D4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AF2A8B-E959-4326-0679-66B3507A3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267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9E44EE-096F-609A-96E4-DF13A7589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763CB5C-399A-DCAA-5D1F-27B83B164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6FFA0C-AA03-449C-C248-B037847E2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9E7D61-4EEF-74EE-C912-EB261F6A1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CF13-0EA5-4AE7-8116-4052C17882E1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5407C8-C8EC-6EC5-09B6-8152AA9A1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EB030D-1652-40E6-0463-8B304F9D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138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52B6B-DD19-CF04-E207-DE76ED6DE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74B2BB-43DF-BA75-8613-C1279631D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37B6DF-4C0B-7ACE-E2D0-1E0C4FBCEC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5CF13-0EA5-4AE7-8116-4052C17882E1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887F86-DEB4-697E-3299-6855A1A8CF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87B7F8-AE4A-C528-4880-C38E01CD8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8D23F-6222-4EA1-9DB0-43F39A168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828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1DB357-D614-0D15-6FFB-74DC300BF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13F6CF-0A5C-33C7-A002-62E381460BA8}"/>
              </a:ext>
            </a:extLst>
          </p:cNvPr>
          <p:cNvSpPr txBox="1"/>
          <p:nvPr/>
        </p:nvSpPr>
        <p:spPr>
          <a:xfrm>
            <a:off x="616689" y="1993819"/>
            <a:ext cx="10940902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2400" b="1" dirty="0"/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Городская научно-практическая туристско-краеведческая конференция</a:t>
            </a:r>
          </a:p>
          <a:p>
            <a:pPr algn="ctr"/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«ПОЛЕВЫЕ ФОРМЫ РАБОТЫ С ДЕТЬМИ: ТРАДИЦИИ И ИННОВАЦИИ»</a:t>
            </a:r>
          </a:p>
          <a:p>
            <a:pPr algn="r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endParaRPr lang="ru-RU" b="1" dirty="0"/>
          </a:p>
          <a:p>
            <a:pPr algn="r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10 февраля 2026 года   </a:t>
            </a:r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r>
              <a:rPr lang="ru-RU" b="1" dirty="0">
                <a:solidFill>
                  <a:schemeClr val="accent1"/>
                </a:solidFill>
              </a:rPr>
              <a:t>Организаторы:  ГБНОУ «Балтийский берег», Городская станция юных туристов. 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B9781A-0CE6-FFFA-A2AB-359E062BCF2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743" y="0"/>
            <a:ext cx="2177845" cy="21778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064A395-D769-272F-332D-17C50CC2BA0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39" y="132735"/>
            <a:ext cx="7249203" cy="148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961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A3F70-69A3-0E89-B008-80801AE7E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AD3ED4-42D0-A4D2-6604-8B7C054DB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4485FA-BA80-8260-113E-1A13E2ED2981}"/>
              </a:ext>
            </a:extLst>
          </p:cNvPr>
          <p:cNvSpPr txBox="1"/>
          <p:nvPr/>
        </p:nvSpPr>
        <p:spPr>
          <a:xfrm>
            <a:off x="768516" y="382002"/>
            <a:ext cx="10175358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ЗАЩИТА ПОХОДА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D782766-35E6-A44F-1B28-42E0116F81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445" y="0"/>
            <a:ext cx="1784555" cy="17845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5102C7-F3AC-5196-AF41-877A7B8C67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163" y="1265423"/>
            <a:ext cx="7293935" cy="5045683"/>
          </a:xfrm>
          <a:prstGeom prst="rect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04852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08A4F-58DE-75F3-181D-D1EA659B9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D3D817-FDA1-666F-DB2B-D20823430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2D9362-8A4F-E4AD-EEA1-EC2F42148E35}"/>
              </a:ext>
            </a:extLst>
          </p:cNvPr>
          <p:cNvSpPr txBox="1"/>
          <p:nvPr/>
        </p:nvSpPr>
        <p:spPr>
          <a:xfrm>
            <a:off x="846153" y="658046"/>
            <a:ext cx="10782254" cy="5112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ЗАЩИТА ПОХОДА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2800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Представляется два отчета об организации образовательной деятельности в ТКЦ: письменный и устный. Письменный отчет – </a:t>
            </a:r>
            <a:r>
              <a:rPr lang="ru-RU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базово-вспомогательный</a:t>
            </a: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устный – </a:t>
            </a:r>
            <a:r>
              <a:rPr lang="ru-RU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определяющий</a:t>
            </a: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результативность ТКЦ определяется количеством набранных группой призовых баллов.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Личный результат в ТКЦ определяется путем деления групповых баллов на определяемый с помощью социологического опроса «коэффициент трудового участия».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058249-5E4D-0363-FC7D-B1341A7482B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445" y="0"/>
            <a:ext cx="1784555" cy="178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805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C4542-0223-E522-47C8-EAFF6F288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1ED1EF-8EED-1EF1-645A-EEA796F3B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D8C61F-54B4-EE9F-5254-B712BE550B5F}"/>
              </a:ext>
            </a:extLst>
          </p:cNvPr>
          <p:cNvSpPr txBox="1"/>
          <p:nvPr/>
        </p:nvSpPr>
        <p:spPr>
          <a:xfrm>
            <a:off x="768516" y="382002"/>
            <a:ext cx="10175358" cy="5573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i="1" kern="1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Отчетные материалы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2800" kern="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письменном отчете, включающем в себя маршрутную книжку, представляются результаты работы в ТКЦ обучающихся (членов походной группы), педагога (руководителя походной группы) и методиста (эксперта выпускающей МКК).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2800" kern="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Выступлениями обучающихся на устном отчете представляются образовательные результаты ТКЦ: демонстрируется достигнутый уровень интеллектуального, социального и т.д. развития обучающихся.  </a:t>
            </a:r>
            <a:endParaRPr lang="ru-RU" sz="2800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56E458-2394-4986-9CB0-78C3FA71D2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445" y="0"/>
            <a:ext cx="1784555" cy="178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73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030E8-066C-E7CD-8C6F-C56BBA1F9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404597-24C6-642D-A209-C473896EA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F007F2-60FF-252E-872E-0CAA45C53FAE}"/>
              </a:ext>
            </a:extLst>
          </p:cNvPr>
          <p:cNvSpPr txBox="1"/>
          <p:nvPr/>
        </p:nvSpPr>
        <p:spPr>
          <a:xfrm>
            <a:off x="768516" y="382002"/>
            <a:ext cx="10175358" cy="5656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СОРЕВНОВАНИЯ И КОНКУРСЫ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2800" b="1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процедур аттестации в форме соревнований и конкурсов позволяет: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Повысить мотивацию обучающихся на стадии подготовки и подведения итогов похода.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Сравнить качество организуемой педагогами деятельности походных объединений обучающихся. </a:t>
            </a:r>
            <a:endParaRPr lang="ru-RU" sz="2800" i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итоговой аттестации в форме соревнований позволяет также проверить качество работы экспертов МКК на стадии согласования маршрутных документов похода.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689F44-0967-9532-D593-55DE03DF99F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445" y="0"/>
            <a:ext cx="1784555" cy="178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548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21A4E-9E80-EBBC-7C1E-DEA313136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B68728-44D7-3F99-A2A7-78DCCFC53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A5D3E6-3E87-9619-D239-C43337883992}"/>
              </a:ext>
            </a:extLst>
          </p:cNvPr>
          <p:cNvSpPr txBox="1"/>
          <p:nvPr/>
        </p:nvSpPr>
        <p:spPr>
          <a:xfrm>
            <a:off x="785768" y="614915"/>
            <a:ext cx="10635605" cy="4907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УРОВНИ ПРОВЕДЕНИЯ КОНКУРСОВ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2800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Соревнования и конкурсы походов и экспедиций могут проводиться на муниципальном, региональном и федеральном уровне. В соревнованиях принимают участие одни и те же походы. Проведение соревнований на разных уровнях позволяет не только определить лучшие образовательные походы в масштабах России, но и является формой вертикального контроля деятельности муниципальных и региональных МКК образовательных учреждений.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82F74E-401A-EEA5-8E20-DBE38F3F8B5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445" y="0"/>
            <a:ext cx="1784555" cy="178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641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16FC2-085D-AE17-02DC-4B4CF9E27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6E2842-2154-6FF6-D99E-65ECC5DF5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484F07-9823-CFCF-E800-809E20A777BE}"/>
              </a:ext>
            </a:extLst>
          </p:cNvPr>
          <p:cNvSpPr txBox="1"/>
          <p:nvPr/>
        </p:nvSpPr>
        <p:spPr>
          <a:xfrm>
            <a:off x="1552754" y="612474"/>
            <a:ext cx="9391119" cy="3561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4800" kern="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4800" kern="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4800" kern="1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800" b="1" kern="1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854C83-66FD-1B02-ADDF-2B2A627B414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445" y="0"/>
            <a:ext cx="1784555" cy="178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66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4AAF7-E968-486D-C52D-1F2D58C9C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BF7283-0B05-38E0-D70E-686A2470C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4B1C7F-C563-B083-1CC8-0A078EEFB964}"/>
              </a:ext>
            </a:extLst>
          </p:cNvPr>
          <p:cNvSpPr txBox="1"/>
          <p:nvPr/>
        </p:nvSpPr>
        <p:spPr>
          <a:xfrm>
            <a:off x="859179" y="1993819"/>
            <a:ext cx="10060687" cy="4043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соревнованиях и конкурсах в системе аттестационных мероприятий обучающихся по программам, реализуемым в активных формах туристско-краеведческой деятельности</a:t>
            </a:r>
            <a:endParaRPr lang="ru-RU" sz="3200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200" kern="10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Губаненков 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С. М.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методист ГБНОУ «Балтийский берег»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Кандидат педагогических наук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«Заслуженный путешественник России»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9035A1-2055-734D-8BBE-502431BFF7F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743" y="0"/>
            <a:ext cx="2177845" cy="21778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F170CEC-157D-5A33-28D4-2986DD1CF4D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39" y="132735"/>
            <a:ext cx="7249203" cy="148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03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090A5-B746-790E-0D7F-79A9447F2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334534-8C73-837C-8F62-986F548AB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5F13BF-9CB9-9DBB-EC61-1F3593DD432B}"/>
              </a:ext>
            </a:extLst>
          </p:cNvPr>
          <p:cNvSpPr txBox="1"/>
          <p:nvPr/>
        </p:nvSpPr>
        <p:spPr>
          <a:xfrm>
            <a:off x="528484" y="376818"/>
            <a:ext cx="11135032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ВВЕДЕНИЕ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44017D-D40C-B655-A456-424D6F16106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743" y="0"/>
            <a:ext cx="2177845" cy="21778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7DB809-B605-6244-03CB-AADFDC2BEB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203" y="1271930"/>
            <a:ext cx="8144540" cy="4996534"/>
          </a:xfrm>
          <a:prstGeom prst="rect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77723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4B73D-0F8D-3DD1-D0C3-9293D6D62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AB4306-8944-3119-B0FB-D57C68C3D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57A14D-978B-E07E-E8F0-2BBD5DAC5E24}"/>
              </a:ext>
            </a:extLst>
          </p:cNvPr>
          <p:cNvSpPr txBox="1"/>
          <p:nvPr/>
        </p:nvSpPr>
        <p:spPr>
          <a:xfrm>
            <a:off x="528484" y="-90605"/>
            <a:ext cx="11135032" cy="6569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2800" b="1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Активные формы туристско-краеведческой деятельности (ТКД ) – это циклы подготовки, проведения и подведения итогов самодеятельных походов и экспедиций: туристско-краеведческие циклы (ТКЦ) реализации образовательных программ.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 реализации ТКЦ  – всестороннее и гармоничное развитие обучающихся. Результаты реализации представляются обучающимися.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составе каждого цикла есть мероприятие промежуточной (прохождение  контрольного маршрута) и итоговой (защита похода) аттестации.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9D1748-149D-A3C3-955F-9009090E0F2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150" y="1"/>
            <a:ext cx="1906438" cy="190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576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253F8-6B68-1A66-FAFD-F131DEC18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F640FE-856A-8DB5-151F-AAC518682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856B65-6165-EACB-C193-12E9E549700E}"/>
              </a:ext>
            </a:extLst>
          </p:cNvPr>
          <p:cNvSpPr txBox="1"/>
          <p:nvPr/>
        </p:nvSpPr>
        <p:spPr>
          <a:xfrm>
            <a:off x="488183" y="460367"/>
            <a:ext cx="10909920" cy="5937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ФУНКЦИИ МАРШРУТНО-КВАЛИФИКАЦИОННЫХ КОМИССИЙ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7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Маршрутно-квалификационные комиссии образовательных учреждений осуществляют помогающий контроль на всех стадиях цикла: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7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стадии подготовки похода – консультирование и согласование маршрутных документов.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7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стадии проведения похода – отслеживание движения группы по маршруту и форс-мажорное консультирование.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7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стадии подведения итогов  похода – анализ и утверждение отчета о походе, рекомендации по организации образовательного процесса в следующем ТКЦ. </a:t>
            </a:r>
            <a:r>
              <a:rPr lang="ru-RU" sz="2700" i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(повтор или усложнение)</a:t>
            </a:r>
            <a:endParaRPr lang="ru-RU" sz="2700" i="1" kern="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27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осуществляется с целью повышения безопасности и педагогической целесообразности реализации ТКЦ. 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C3850B-E8EB-A252-9B5F-A070CD64994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027" y="-82268"/>
            <a:ext cx="1634621" cy="163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378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FF16A-3D60-CBEF-5617-E2DCF075F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8CF21E-2C62-FED6-483D-3DF04B853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F0EB47-4B5C-D069-F698-89610E6B9C85}"/>
              </a:ext>
            </a:extLst>
          </p:cNvPr>
          <p:cNvSpPr txBox="1"/>
          <p:nvPr/>
        </p:nvSpPr>
        <p:spPr>
          <a:xfrm>
            <a:off x="405443" y="460367"/>
            <a:ext cx="11637032" cy="5134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7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«РУКА МКК»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7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 МКК в итоге зависит :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7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Качество заполнения маршрутной книжки.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7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Качество заявляемого маршрута (соответствие маршрута заявляемой сложности, наличие запасных вариантов и аварийных выходов).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7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Качество заявляемого графика движения по маршруту и итоговое совпадение заявленного и реального графика.</a:t>
            </a:r>
            <a:endParaRPr lang="ru-RU" sz="2200" i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7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Качество питания, соответствие снаряжения маршруту похода.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7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Безопасность похода, обеспечиваемая тактикой и предписанной техникой прохождения маршрута.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29080D-56A3-C9FA-6CA8-D3EA679DBEF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361" y="90261"/>
            <a:ext cx="1634621" cy="16346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08167" y="-60382"/>
            <a:ext cx="1011483" cy="13097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234" y="-58734"/>
            <a:ext cx="1011483" cy="130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43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D30B3-5982-AF88-C944-2CB098082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DD0781-B23F-9F44-4F2B-4AFCA7EA62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101887-8DA9-98E2-3AE7-E15F7725009C}"/>
              </a:ext>
            </a:extLst>
          </p:cNvPr>
          <p:cNvSpPr txBox="1"/>
          <p:nvPr/>
        </p:nvSpPr>
        <p:spPr>
          <a:xfrm>
            <a:off x="545690" y="-139491"/>
            <a:ext cx="11100620" cy="6005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АТТЕСТАЦИОННЫЕ ПРОЦЕДУРЫ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2800" b="1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Контрольный маршрут</a:t>
            </a: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(КМ, КТМ) – проверка на местности: проверятся возможность безопасного прохождения маршрута планируемого многодневного похода. Участвующий в прохождении маршрута педагог в любой момент может быть временно исключен из состава проверяемой группы.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Защита похода</a:t>
            </a:r>
            <a:r>
              <a:rPr lang="ru-RU" sz="28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(ЗП): проверяется педагогическая результативность реализации ТКЦ. Образовательные результаты ТКЦ демонстрируются обучающимися без участия педагога.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A7880D4-06DB-714F-77C6-80836588186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774" y="0"/>
            <a:ext cx="1873045" cy="187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416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19018-1300-BD6F-E8F0-4859FEE90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7DAD52-66B4-42AB-78A4-81AE198EB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DA4369-E1CD-1CB2-8FEA-A1FC2F227E55}"/>
              </a:ext>
            </a:extLst>
          </p:cNvPr>
          <p:cNvSpPr txBox="1"/>
          <p:nvPr/>
        </p:nvSpPr>
        <p:spPr>
          <a:xfrm>
            <a:off x="768516" y="382002"/>
            <a:ext cx="101753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kern="1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КОНТРОЛЬНЫЙ МАРШРУТ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8265A86-C98A-5C51-8D5A-3AB6C769405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445" y="0"/>
            <a:ext cx="1784555" cy="17845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2E4CCF-B2A3-B811-6C50-468FF5DC8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234" y="1179646"/>
            <a:ext cx="7715922" cy="5111798"/>
          </a:xfrm>
          <a:prstGeom prst="rect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21813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A704-60F7-F583-C40A-504E4CE39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390CDF-4DE6-7850-B22C-5C40542EC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99CAA2-E780-BBA7-AA09-E1703910F44E}"/>
              </a:ext>
            </a:extLst>
          </p:cNvPr>
          <p:cNvSpPr txBox="1"/>
          <p:nvPr/>
        </p:nvSpPr>
        <p:spPr>
          <a:xfrm>
            <a:off x="811648" y="0"/>
            <a:ext cx="10175358" cy="6082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u-RU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КОНТРОЛЬНЫЙ МАРШРУТ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2600" b="1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6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КМ определенного километража с техническими заданиями на этапах маршрута проходится с определенным грузом (контрольным грузом), за определенное время (контрольное время). Ошибки на технических этапах маршрута штрафуются. Может быть установлено контрольное количество штрафных баллов, набор которого означает незачет этапа.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600" i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КМ – это модель маршрута похода, к которому проверяется группа. Всех нюансов похода в модели не предусмотришь, поэтому кроме оценивания действий обучающихся в секундах и баллах значение имеют наблюдения проверяющих и их экстраполяция на планируемое прохождение маршрута похода.  </a:t>
            </a:r>
            <a:endParaRPr lang="ru-RU" sz="2600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8908CF-5A29-3B53-ABCB-39C5CECA98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445" y="0"/>
            <a:ext cx="1784555" cy="178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1915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669</Words>
  <Application>Microsoft Office PowerPoint</Application>
  <PresentationFormat>Широкоэкранный</PresentationFormat>
  <Paragraphs>77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</dc:creator>
  <cp:lastModifiedBy>Сергей Губаненков</cp:lastModifiedBy>
  <cp:revision>41</cp:revision>
  <dcterms:created xsi:type="dcterms:W3CDTF">2025-02-11T16:13:58Z</dcterms:created>
  <dcterms:modified xsi:type="dcterms:W3CDTF">2026-02-11T05:32:51Z</dcterms:modified>
</cp:coreProperties>
</file>