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7" r:id="rId2"/>
    <p:sldId id="280" r:id="rId3"/>
    <p:sldId id="281" r:id="rId4"/>
    <p:sldId id="258" r:id="rId5"/>
    <p:sldId id="283" r:id="rId6"/>
    <p:sldId id="276" r:id="rId7"/>
    <p:sldId id="282" r:id="rId8"/>
    <p:sldId id="284" r:id="rId9"/>
    <p:sldId id="285" r:id="rId10"/>
    <p:sldId id="286" r:id="rId11"/>
    <p:sldId id="287" r:id="rId12"/>
    <p:sldId id="289" r:id="rId13"/>
    <p:sldId id="288" r:id="rId14"/>
    <p:sldId id="290" r:id="rId15"/>
    <p:sldId id="291" r:id="rId16"/>
    <p:sldId id="292" r:id="rId17"/>
    <p:sldId id="293" r:id="rId18"/>
    <p:sldId id="296" r:id="rId19"/>
    <p:sldId id="297" r:id="rId20"/>
    <p:sldId id="294" r:id="rId21"/>
    <p:sldId id="295" r:id="rId22"/>
    <p:sldId id="298" r:id="rId23"/>
    <p:sldId id="299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7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47" autoAdjust="0"/>
    <p:restoredTop sz="94061" autoAdjust="0"/>
  </p:normalViewPr>
  <p:slideViewPr>
    <p:cSldViewPr snapToGrid="0">
      <p:cViewPr varScale="1">
        <p:scale>
          <a:sx n="95" d="100"/>
          <a:sy n="95" d="100"/>
        </p:scale>
        <p:origin x="187" y="-58"/>
      </p:cViewPr>
      <p:guideLst>
        <p:guide orient="horz" pos="2160"/>
        <p:guide pos="387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309F48-AD16-4F04-BD14-AE38AA4AE552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14426D-BEDD-4E1C-950A-FD0A50B86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6612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14426D-BEDD-4E1C-950A-FD0A50B86D7A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5CF13-0EA5-4AE7-8116-4052C17882E1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8D23F-6222-4EA1-9DB0-43F39A1689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5CF13-0EA5-4AE7-8116-4052C17882E1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8D23F-6222-4EA1-9DB0-43F39A1689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5CF13-0EA5-4AE7-8116-4052C17882E1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8D23F-6222-4EA1-9DB0-43F39A1689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5CF13-0EA5-4AE7-8116-4052C17882E1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8D23F-6222-4EA1-9DB0-43F39A1689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5CF13-0EA5-4AE7-8116-4052C17882E1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8D23F-6222-4EA1-9DB0-43F39A1689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5CF13-0EA5-4AE7-8116-4052C17882E1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8D23F-6222-4EA1-9DB0-43F39A1689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5CF13-0EA5-4AE7-8116-4052C17882E1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8D23F-6222-4EA1-9DB0-43F39A1689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5CF13-0EA5-4AE7-8116-4052C17882E1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8D23F-6222-4EA1-9DB0-43F39A1689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5CF13-0EA5-4AE7-8116-4052C17882E1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8D23F-6222-4EA1-9DB0-43F39A1689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5CF13-0EA5-4AE7-8116-4052C17882E1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8D23F-6222-4EA1-9DB0-43F39A1689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5CF13-0EA5-4AE7-8116-4052C17882E1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8D23F-6222-4EA1-9DB0-43F39A1689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95CF13-0EA5-4AE7-8116-4052C17882E1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78D23F-6222-4EA1-9DB0-43F39A16893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10" Type="http://schemas.openxmlformats.org/officeDocument/2006/relationships/image" Target="../media/image50.jpeg"/><Relationship Id="rId4" Type="http://schemas.openxmlformats.org/officeDocument/2006/relationships/image" Target="../media/image44.jpeg"/><Relationship Id="rId9" Type="http://schemas.openxmlformats.org/officeDocument/2006/relationships/image" Target="../media/image49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bbtape.ru/onlajn-kursy-bbalance.htm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jpeg"/><Relationship Id="rId4" Type="http://schemas.openxmlformats.org/officeDocument/2006/relationships/hyperlink" Target="https://vk.com/kinesio_bbtape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59179" y="2229795"/>
            <a:ext cx="10379092" cy="47622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rial Black" panose="020B0A04020102020204" charset="0"/>
                <a:ea typeface="Calibri" panose="020F0502020204030204" pitchFamily="34" charset="0"/>
                <a:cs typeface="Arial Black" panose="020B0A04020102020204" charset="0"/>
              </a:rPr>
              <a:t>ТЕЙПИРОВАНИЕ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rial Black" panose="020B0A04020102020204" charset="0"/>
                <a:ea typeface="Calibri" panose="020F0502020204030204" pitchFamily="34" charset="0"/>
                <a:cs typeface="Arial Black" panose="020B0A04020102020204" charset="0"/>
              </a:rPr>
              <a:t>ДЛЯ ПУТЕШЕСТВЕННИКОВ</a:t>
            </a:r>
            <a:endParaRPr lang="ru-RU" sz="4800" b="1" kern="100" dirty="0">
              <a:solidFill>
                <a:schemeClr val="accent1">
                  <a:lumMod val="75000"/>
                </a:schemeClr>
              </a:solidFill>
              <a:latin typeface="Arial Black" panose="020B0A04020102020204" charset="0"/>
              <a:ea typeface="Calibri" panose="020F0502020204030204" pitchFamily="34" charset="0"/>
              <a:cs typeface="Arial Black" panose="020B0A04020102020204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endParaRPr lang="ru-RU" sz="2400" kern="100" dirty="0" smtClean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2400" kern="100" dirty="0" smtClean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Ананьева </a:t>
            </a:r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М.С. </a:t>
            </a: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зав. сектором Городской станции юных туристов</a:t>
            </a: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ГБНОУ «Балтийский берег</a:t>
            </a:r>
            <a:r>
              <a:rPr lang="ru-RU" sz="2400" kern="100" dirty="0" smtClean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</a:t>
            </a: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2400" kern="1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тренер сборной России по рафтингу 2017-2020 гг.</a:t>
            </a:r>
            <a:endParaRPr lang="ru-RU" sz="24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endParaRPr lang="ru-RU" sz="24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4743" y="0"/>
            <a:ext cx="2177845" cy="217784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539" y="132735"/>
            <a:ext cx="7249203" cy="14871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6253" y="133750"/>
            <a:ext cx="12095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kern="100" dirty="0" smtClean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ПОКАЗАНИЯ К ПРИМЕНЕНИЮ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71637" y="780081"/>
            <a:ext cx="5900287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200" b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Травмы опорно-двигательного аппарата;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200" b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Последействия операций;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200" b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Закрытые травмы мягких тканей;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200" b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Профилактика травматизма;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200" b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Нарушение осанки;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200" b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Сколиоз;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200" b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Остеохондроз;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200" b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Плоскостопие;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200" b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Артрозы, артриты;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200" b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Туннельный синдром.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endParaRPr lang="ru-RU" sz="2200" b="1" kern="100" dirty="0" smtClean="0">
              <a:solidFill>
                <a:schemeClr val="accent1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-135" y="4323764"/>
            <a:ext cx="12095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kern="100" dirty="0" smtClean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ПРОТИВОПОКАЗАНИЯ К ПРИМЕНЕНИЮ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580688" y="4893095"/>
            <a:ext cx="1117604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200" b="1" kern="1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Аллергические реакции на тейп;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200" b="1" kern="1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Заболевания кожи и нарушения ее целостности;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200" b="1" kern="1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Предраковое состояние кожи;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200" b="1" kern="1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Склонность к образованию микротравм, волдырей, спонтанных гематом;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200" b="1" kern="1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Тромбоз глубоких вен нижних конечностей.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6074" y="753443"/>
            <a:ext cx="5070658" cy="35703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6253" y="133750"/>
            <a:ext cx="12095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kern="100" dirty="0" smtClean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ОСНОВНЫЕ ВИДЫ ТЕЙПИРОВАНИЯ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71636" y="914835"/>
            <a:ext cx="11184557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200" b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МЫШЕЧНОЕ ТЕЙПИРОВАНИЕ</a:t>
            </a:r>
          </a:p>
          <a:p>
            <a:pPr algn="just"/>
            <a:r>
              <a:rPr lang="ru-RU" sz="2200" b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Тейп </a:t>
            </a:r>
            <a:r>
              <a:rPr lang="ru-RU" sz="2200" b="1" kern="100" dirty="0" err="1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накладывется</a:t>
            </a:r>
            <a:r>
              <a:rPr lang="ru-RU" sz="2200" b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согласно анатомическому расположению. В зависимости от наложения (сверху вниз или снизу вверх) имеет тонизирующий или </a:t>
            </a:r>
            <a:r>
              <a:rPr lang="ru-RU" sz="2200" b="1" kern="100" dirty="0" err="1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детонизирующее</a:t>
            </a:r>
            <a:r>
              <a:rPr lang="ru-RU" sz="2200" b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действие.</a:t>
            </a:r>
          </a:p>
          <a:p>
            <a:pPr algn="just"/>
            <a:r>
              <a:rPr lang="ru-RU" sz="2200" b="1" i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Тонизирующее действие</a:t>
            </a:r>
            <a:r>
              <a:rPr lang="ru-RU" sz="2200" b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200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цвет тейпа – красный. Наложение – сверху-вниз.</a:t>
            </a:r>
          </a:p>
          <a:p>
            <a:pPr algn="just"/>
            <a:r>
              <a:rPr lang="ru-RU" sz="2200" b="1" i="1" kern="100" dirty="0" err="1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Детонизирующее</a:t>
            </a:r>
            <a:r>
              <a:rPr lang="ru-RU" sz="2200" b="1" i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(расслабляющее) действие</a:t>
            </a:r>
            <a:r>
              <a:rPr lang="ru-RU" sz="2200" b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200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цвет тейпа – синий. Наложение – снизу вверх. Как правило – в острый период травмы.</a:t>
            </a:r>
          </a:p>
          <a:p>
            <a:pPr algn="just"/>
            <a:r>
              <a:rPr lang="ru-RU" sz="2200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Тейп накладывается без натяжения. Максимально растягивается мышца и кожа.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ru-RU" sz="2200" b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ТЕЙПИРОВАНИЕ СВЯЗОК</a:t>
            </a:r>
          </a:p>
          <a:p>
            <a:pPr algn="just"/>
            <a:r>
              <a:rPr lang="ru-RU" sz="2200" b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При нарушении функция связочного аппарата, мышц или сухожилий тейп накладывается с небольшим натяжением. Часто применяется после гипса или жесткого </a:t>
            </a:r>
            <a:r>
              <a:rPr lang="ru-RU" sz="2200" b="1" kern="100" dirty="0" err="1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ортеза</a:t>
            </a:r>
            <a:r>
              <a:rPr lang="ru-RU" sz="2200" b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при артрите и артрозе.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ru-RU" sz="2200" b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ЛИМФОДРЕНАЖ</a:t>
            </a:r>
          </a:p>
          <a:p>
            <a:pPr algn="just"/>
            <a:r>
              <a:rPr lang="ru-RU" sz="2200" b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Улучшение </a:t>
            </a:r>
            <a:r>
              <a:rPr lang="ru-RU" sz="2200" b="1" kern="100" dirty="0" err="1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лимфотока</a:t>
            </a:r>
            <a:r>
              <a:rPr lang="ru-RU" sz="2200" b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в любом случае, когда нужно уменьшить отек. Тейп накладывается без натяжения, при  максимально растянутой коже.</a:t>
            </a:r>
          </a:p>
        </p:txBody>
      </p:sp>
    </p:spTree>
    <p:extLst>
      <p:ext uri="{BB962C8B-B14F-4D97-AF65-F5344CB8AC3E}">
        <p14:creationId xmlns:p14="http://schemas.microsoft.com/office/powerpoint/2010/main" val="3125262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6253" y="133750"/>
            <a:ext cx="12095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kern="100" dirty="0" smtClean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ПРАВИЛА АППЛИКАЦИИ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71636" y="751642"/>
            <a:ext cx="11184557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200" b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ПОДГОТОВКА КОЖИ</a:t>
            </a:r>
          </a:p>
          <a:p>
            <a:pPr marL="342900" indent="-342900" algn="just">
              <a:buFontTx/>
              <a:buChar char="-"/>
            </a:pPr>
            <a:r>
              <a:rPr lang="ru-RU" sz="2200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Чистая сухая кожа, без </a:t>
            </a:r>
            <a:r>
              <a:rPr lang="ru-RU" sz="2200" kern="100" dirty="0" err="1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оволосения</a:t>
            </a:r>
            <a:r>
              <a:rPr lang="ru-RU" sz="2200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342900" indent="-342900" algn="just">
              <a:buFontTx/>
              <a:buChar char="-"/>
            </a:pPr>
            <a:r>
              <a:rPr lang="ru-RU" sz="2200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Обезжиривание спиртовой салфеткой для инъекций или любым спиртосодержащим</a:t>
            </a:r>
          </a:p>
          <a:p>
            <a:pPr algn="just"/>
            <a:r>
              <a:rPr lang="ru-RU" sz="2200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препаратом.</a:t>
            </a:r>
          </a:p>
          <a:p>
            <a:pPr marL="342900" indent="-342900" algn="just">
              <a:buFontTx/>
              <a:buChar char="-"/>
            </a:pPr>
            <a:r>
              <a:rPr lang="ru-RU" sz="2200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Натяжение кожи и мягких тканей при мышечном </a:t>
            </a:r>
          </a:p>
          <a:p>
            <a:pPr algn="just"/>
            <a:r>
              <a:rPr lang="ru-RU" sz="2200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2200" kern="100" dirty="0" err="1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лимфодренажном</a:t>
            </a:r>
            <a:r>
              <a:rPr lang="ru-RU" sz="2200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200" kern="100" dirty="0" err="1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тейпировании</a:t>
            </a:r>
            <a:r>
              <a:rPr lang="ru-RU" sz="2200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ru-RU" sz="2200" b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ВЫКРАИВАНИЕ ТЕЙПА</a:t>
            </a:r>
          </a:p>
          <a:p>
            <a:pPr marL="342900" indent="-342900" algn="just">
              <a:buFontTx/>
              <a:buChar char="-"/>
            </a:pPr>
            <a:r>
              <a:rPr lang="ru-RU" sz="2200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Определение размера.</a:t>
            </a:r>
          </a:p>
          <a:p>
            <a:pPr marL="342900" indent="-342900" algn="just">
              <a:buFontTx/>
              <a:buChar char="-"/>
            </a:pPr>
            <a:r>
              <a:rPr lang="ru-RU" sz="2200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Закругление краев.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ru-RU" sz="2200" b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НАЛОЖЕНИЕ ТЕЙПА</a:t>
            </a:r>
          </a:p>
          <a:p>
            <a:pPr marL="342900" indent="-342900" algn="just">
              <a:buFontTx/>
              <a:buChar char="-"/>
            </a:pPr>
            <a:r>
              <a:rPr lang="ru-RU" sz="2200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Крепление «якоря» для задания вектора движения.</a:t>
            </a:r>
          </a:p>
          <a:p>
            <a:pPr marL="342900" indent="-342900" algn="just">
              <a:buFontTx/>
              <a:buChar char="-"/>
            </a:pPr>
            <a:r>
              <a:rPr lang="ru-RU" sz="2200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Наложение оставшейся части тейпа.</a:t>
            </a:r>
          </a:p>
          <a:p>
            <a:pPr marL="342900" indent="-342900" algn="just">
              <a:buFontTx/>
              <a:buChar char="-"/>
            </a:pPr>
            <a:r>
              <a:rPr lang="ru-RU" sz="2200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Разглаживание рукой в течение  30 секунд-1 минуты для активации адгезивного слоя.</a:t>
            </a:r>
          </a:p>
          <a:p>
            <a:pPr marL="342900" lvl="0" indent="-342900" algn="just">
              <a:buFont typeface="Wingdings" pitchFamily="2" charset="2"/>
              <a:buChar char="ü"/>
            </a:pPr>
            <a:r>
              <a:rPr lang="ru-RU" sz="2200" b="1" kern="100" dirty="0" smtClean="0">
                <a:solidFill>
                  <a:srgbClr val="4472C4">
                    <a:lumMod val="75000"/>
                  </a:srgb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СНЯТИЕ </a:t>
            </a:r>
            <a:r>
              <a:rPr lang="ru-RU" sz="2200" b="1" kern="100" dirty="0">
                <a:solidFill>
                  <a:srgbClr val="4472C4">
                    <a:lumMod val="75000"/>
                  </a:srgb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ТЕЙПА</a:t>
            </a:r>
          </a:p>
          <a:p>
            <a:pPr marL="342900" indent="-342900" algn="just">
              <a:buFontTx/>
              <a:buChar char="-"/>
            </a:pPr>
            <a:r>
              <a:rPr lang="ru-RU" sz="2200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 росту волос, сверху-вниз. Существуют специальные средства для снятия тейпов.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52683" y="5750702"/>
            <a:ext cx="1198288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Основа </a:t>
            </a:r>
            <a:r>
              <a:rPr lang="ru-RU" sz="48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тейпирования</a:t>
            </a:r>
            <a:r>
              <a:rPr lang="ru-RU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– знание анатомии!</a:t>
            </a:r>
            <a:endParaRPr lang="ru-RU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80" t="6664" r="23088" b="57332"/>
          <a:stretch/>
        </p:blipFill>
        <p:spPr>
          <a:xfrm>
            <a:off x="7680958" y="1907045"/>
            <a:ext cx="4134401" cy="28899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78608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9225" y="1098083"/>
            <a:ext cx="4809424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200" b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ПРО</a:t>
            </a:r>
            <a:r>
              <a:rPr lang="ru-RU" sz="2200" b="1" kern="1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ru-RU" sz="2200" b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РАММЫ</a:t>
            </a:r>
          </a:p>
          <a:p>
            <a:pPr marL="342900" indent="-342900" algn="just">
              <a:buFontTx/>
              <a:buChar char="-"/>
            </a:pPr>
            <a:r>
              <a:rPr lang="en-US" sz="2300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Essential A</a:t>
            </a:r>
            <a:r>
              <a:rPr lang="en-US" sz="2300" kern="1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natomy5 – </a:t>
            </a:r>
            <a:r>
              <a:rPr lang="en-US" sz="2300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3D4Medical</a:t>
            </a:r>
            <a:endParaRPr lang="ru-RU" sz="2300" kern="100" dirty="0" smtClean="0">
              <a:solidFill>
                <a:schemeClr val="accent1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en-US" sz="2300" kern="1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Visual Anatomy 3D </a:t>
            </a:r>
            <a:r>
              <a:rPr lang="en-US" sz="2300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– Human</a:t>
            </a:r>
            <a:endParaRPr lang="ru-RU" sz="2300" kern="100" dirty="0" smtClean="0">
              <a:solidFill>
                <a:schemeClr val="accent1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en-US" sz="2300" kern="1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Visual Acupuncture 3D - Human</a:t>
            </a:r>
          </a:p>
          <a:p>
            <a:pPr marL="342900" indent="-342900" algn="just">
              <a:buFontTx/>
              <a:buChar char="-"/>
            </a:pPr>
            <a:endParaRPr lang="ru-RU" sz="2200" kern="100" dirty="0" smtClean="0">
              <a:solidFill>
                <a:schemeClr val="accent1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ru-RU" sz="2200" kern="100" dirty="0" smtClean="0">
              <a:solidFill>
                <a:schemeClr val="accent1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2471" y="129550"/>
            <a:ext cx="1198288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Основа </a:t>
            </a:r>
            <a:r>
              <a:rPr lang="ru-RU" sz="48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тейпирования</a:t>
            </a:r>
            <a:r>
              <a:rPr lang="ru-RU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– знание анатомии!</a:t>
            </a:r>
            <a:endParaRPr lang="ru-RU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492" y="3366866"/>
            <a:ext cx="4219865" cy="30531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83187"/>
            <a:ext cx="2971800" cy="38176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120" y="960547"/>
            <a:ext cx="4279899" cy="222695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664067" y="3236166"/>
            <a:ext cx="5117157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200" b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АТЛАСЫ, УЧЕБНЫЕ ПОСОБИЯ</a:t>
            </a:r>
            <a:endParaRPr lang="ru-RU" sz="2200" b="1" kern="100" dirty="0" smtClean="0">
              <a:solidFill>
                <a:schemeClr val="accent1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200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Синельников Р.Д. Анатомия в 4-х томах; </a:t>
            </a:r>
          </a:p>
          <a:p>
            <a:pPr marL="342900" indent="-342900" algn="just">
              <a:buFontTx/>
              <a:buChar char="-"/>
            </a:pPr>
            <a:r>
              <a:rPr lang="ru-RU" sz="2200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Нельсон А. Анатомия. Упражнения на растяжку;</a:t>
            </a:r>
          </a:p>
          <a:p>
            <a:pPr marL="342900" indent="-342900" algn="just">
              <a:buFontTx/>
              <a:buChar char="-"/>
            </a:pPr>
            <a:r>
              <a:rPr lang="ru-RU" sz="2200" kern="100" dirty="0" err="1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Неттер</a:t>
            </a:r>
            <a:r>
              <a:rPr lang="ru-RU" sz="2200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Ф. Атлас анатомии, </a:t>
            </a:r>
            <a:r>
              <a:rPr lang="ru-RU" sz="2200" kern="1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7-е издание, </a:t>
            </a:r>
            <a:r>
              <a:rPr lang="ru-RU" sz="2200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2021 г</a:t>
            </a:r>
            <a:r>
              <a:rPr lang="ru-RU" sz="2200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Tx/>
              <a:buChar char="-"/>
            </a:pPr>
            <a:r>
              <a:rPr lang="ru-RU" sz="2200" kern="1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Козлов В.И., Гурова О.А. Анатомия мышц. Учебное </a:t>
            </a:r>
            <a:r>
              <a:rPr lang="ru-RU" sz="2200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пособие. </a:t>
            </a:r>
            <a:r>
              <a:rPr lang="ru-RU" sz="2200" kern="1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Изд. Практическая </a:t>
            </a:r>
            <a:r>
              <a:rPr lang="ru-RU" sz="2200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медицина, 2016</a:t>
            </a:r>
            <a:endParaRPr lang="ru-RU" sz="2200" kern="100" dirty="0" smtClean="0">
              <a:solidFill>
                <a:schemeClr val="accent1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ru-RU" sz="2200" kern="100" dirty="0" smtClean="0">
              <a:solidFill>
                <a:schemeClr val="accent1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240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86326" y="41520"/>
            <a:ext cx="104193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kern="100" dirty="0" smtClean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ОСНОВНЫЕ ВИДЫ АППЛИКАЦИЙ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609473" y="735433"/>
            <a:ext cx="819911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400" dirty="0" smtClean="0"/>
              <a:t>Выбор </a:t>
            </a:r>
            <a:r>
              <a:rPr lang="ru-RU" sz="2400" dirty="0"/>
              <a:t>типа полоски зависит от </a:t>
            </a:r>
            <a:r>
              <a:rPr lang="ru-RU" sz="2400" dirty="0" smtClean="0"/>
              <a:t>желаемого </a:t>
            </a:r>
            <a:r>
              <a:rPr lang="ru-RU" sz="2400" dirty="0"/>
              <a:t>лечебного эффекта. Y-образные полоски одни из наиболее широко </a:t>
            </a:r>
            <a:r>
              <a:rPr lang="ru-RU" sz="2400" dirty="0" smtClean="0"/>
              <a:t>используемых</a:t>
            </a:r>
            <a:r>
              <a:rPr lang="ru-RU" sz="2400" dirty="0"/>
              <a:t>. Во время аппликации «хвостами» Y-образной полоски часто оклеиваются поврежденные мышцы. Длина Y-образной полоски должна быть примерно на </a:t>
            </a:r>
            <a:r>
              <a:rPr lang="ru-RU" sz="2400" dirty="0" smtClean="0"/>
              <a:t>5 см. больше</a:t>
            </a:r>
            <a:r>
              <a:rPr lang="ru-RU" sz="2400" dirty="0"/>
              <a:t>, чем длина поврежденной мышцы, </a:t>
            </a:r>
            <a:r>
              <a:rPr lang="ru-RU" sz="2400" dirty="0" smtClean="0"/>
              <a:t>измеряемая </a:t>
            </a:r>
            <a:r>
              <a:rPr lang="ru-RU" sz="2400" dirty="0"/>
              <a:t>от ее начала до места </a:t>
            </a:r>
            <a:r>
              <a:rPr lang="ru-RU" sz="2400" dirty="0" smtClean="0"/>
              <a:t>прикрепления</a:t>
            </a:r>
            <a:r>
              <a:rPr lang="ru-RU" sz="2400" dirty="0"/>
              <a:t>. </a:t>
            </a:r>
            <a:endParaRPr lang="ru-RU" sz="2400" dirty="0" smtClean="0"/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400" dirty="0" smtClean="0"/>
              <a:t>I-образные </a:t>
            </a:r>
            <a:r>
              <a:rPr lang="ru-RU" sz="2400" dirty="0"/>
              <a:t>полоски могут быть </a:t>
            </a:r>
            <a:r>
              <a:rPr lang="ru-RU" sz="2400" dirty="0" smtClean="0"/>
              <a:t>использованы </a:t>
            </a:r>
            <a:r>
              <a:rPr lang="ru-RU" sz="2400" dirty="0"/>
              <a:t>вместо Y-образных при остром повреждении мышцы. </a:t>
            </a:r>
            <a:r>
              <a:rPr lang="ru-RU" sz="2400" dirty="0" smtClean="0"/>
              <a:t>Первичная </a:t>
            </a:r>
            <a:r>
              <a:rPr lang="ru-RU" sz="2400" dirty="0"/>
              <a:t>цель такой аппликации в остром периоде травмы – уменьшение отека и боли</a:t>
            </a:r>
            <a:r>
              <a:rPr lang="ru-RU" sz="2400" dirty="0" smtClean="0"/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400" dirty="0"/>
              <a:t>Х-образные полоски используются, когда начало и место прикрепления мышцы могут меняться местами в </a:t>
            </a:r>
            <a:r>
              <a:rPr lang="ru-RU" sz="2400" dirty="0" smtClean="0"/>
              <a:t>зависимости </a:t>
            </a:r>
            <a:r>
              <a:rPr lang="ru-RU" sz="2400" dirty="0"/>
              <a:t>от вида движения в </a:t>
            </a:r>
            <a:r>
              <a:rPr lang="ru-RU" sz="2400" dirty="0" smtClean="0"/>
              <a:t>суставе </a:t>
            </a:r>
            <a:r>
              <a:rPr lang="ru-RU" sz="2400" dirty="0"/>
              <a:t>(например, в случае ромбовидной мышцы</a:t>
            </a:r>
            <a:r>
              <a:rPr lang="ru-RU" sz="2400" dirty="0" smtClean="0"/>
              <a:t>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0" b="5346"/>
          <a:stretch/>
        </p:blipFill>
        <p:spPr>
          <a:xfrm>
            <a:off x="250157" y="657726"/>
            <a:ext cx="3109159" cy="18047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" t="-8766" r="7953" b="13841"/>
          <a:stretch/>
        </p:blipFill>
        <p:spPr>
          <a:xfrm>
            <a:off x="246647" y="2464636"/>
            <a:ext cx="3116180" cy="21715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75" t="44283" r="1686" b="5532"/>
          <a:stretch/>
        </p:blipFill>
        <p:spPr>
          <a:xfrm>
            <a:off x="246647" y="4808621"/>
            <a:ext cx="3112669" cy="19321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3510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6253" y="101666"/>
            <a:ext cx="12095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kern="100" dirty="0" smtClean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ОСНОВНЫЕ ВИДЫ АППЛИКАЦИЙ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96185" y="4649015"/>
            <a:ext cx="7539789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800" b="1" kern="10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Важно:</a:t>
            </a:r>
            <a:r>
              <a:rPr lang="ru-RU" sz="2200" b="1" kern="10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b="1" kern="1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неправильное наложение тейпа может иметь противоположный эффект — например, если тонизирующей методикой тейп наложить на </a:t>
            </a:r>
            <a:r>
              <a:rPr lang="ru-RU" sz="2200" b="1" kern="100" dirty="0" err="1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спазмированную</a:t>
            </a:r>
            <a:r>
              <a:rPr lang="ru-RU" sz="2200" b="1" kern="1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мышцу, это усугубит болевой синдром</a:t>
            </a:r>
            <a:r>
              <a:rPr lang="ru-RU" sz="2200" b="1" kern="100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200" kern="100" dirty="0" smtClean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9551" y="804866"/>
            <a:ext cx="694783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400" dirty="0"/>
              <a:t>Веерообразные полоски используются для оптимизации лимфатического дренажа.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400" dirty="0"/>
              <a:t>«Паутинные» полоски представляют собой модифицированные веерообразные, причем не разрезанными на небольшом протяжении оставляют только концы полоски. 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400" dirty="0"/>
              <a:t>Полоски с отверстием посередине накладываются непосредственно на зону повреждения для борьбы с </a:t>
            </a:r>
            <a:r>
              <a:rPr lang="ru-RU" sz="2400" dirty="0" smtClean="0"/>
              <a:t>отеком.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57" t="10525" r="18861" b="34270"/>
          <a:stretch/>
        </p:blipFill>
        <p:spPr>
          <a:xfrm>
            <a:off x="7686354" y="796480"/>
            <a:ext cx="3849521" cy="2748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43" t="21636" r="7661" b="23392"/>
          <a:stretch/>
        </p:blipFill>
        <p:spPr>
          <a:xfrm>
            <a:off x="7732159" y="3866114"/>
            <a:ext cx="3803716" cy="2660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5416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6253" y="101666"/>
            <a:ext cx="12095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kern="100" dirty="0" smtClean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НАТЯЖЕНИЕ ТЕЙПА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31530" y="747997"/>
            <a:ext cx="11158892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/>
              <a:t>Выбор </a:t>
            </a:r>
            <a:r>
              <a:rPr lang="ru-RU" sz="2400" dirty="0" smtClean="0"/>
              <a:t>степени </a:t>
            </a:r>
            <a:r>
              <a:rPr lang="ru-RU" sz="2400" dirty="0"/>
              <a:t>натяжения на пластыре критичен при </a:t>
            </a:r>
            <a:r>
              <a:rPr lang="ru-RU" sz="2400" dirty="0" err="1" smtClean="0"/>
              <a:t>кинезиотейпировании</a:t>
            </a:r>
            <a:r>
              <a:rPr lang="ru-RU" sz="2400" dirty="0" smtClean="0"/>
              <a:t>. </a:t>
            </a:r>
            <a:r>
              <a:rPr lang="ru-RU" sz="2400" dirty="0"/>
              <a:t>Общим </a:t>
            </a:r>
            <a:r>
              <a:rPr lang="ru-RU" sz="2400" dirty="0" smtClean="0"/>
              <a:t>правилом </a:t>
            </a:r>
            <a:r>
              <a:rPr lang="ru-RU" sz="2400" dirty="0"/>
              <a:t>является то, что </a:t>
            </a:r>
            <a:r>
              <a:rPr lang="ru-RU" sz="2400" b="1" dirty="0"/>
              <a:t>недостаточное натяжение на пластыре лучше</a:t>
            </a:r>
            <a:r>
              <a:rPr lang="ru-RU" sz="2400" dirty="0"/>
              <a:t>, </a:t>
            </a:r>
            <a:r>
              <a:rPr lang="ru-RU" sz="2400" b="1" dirty="0"/>
              <a:t>чем его избыток</a:t>
            </a:r>
            <a:r>
              <a:rPr lang="ru-RU" sz="2400" dirty="0" smtClean="0"/>
              <a:t>.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algn="ctr"/>
            <a:endParaRPr lang="ru-RU" sz="24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Натяжение </a:t>
            </a:r>
            <a:r>
              <a:rPr lang="ru-RU" sz="2400" b="1" dirty="0">
                <a:solidFill>
                  <a:srgbClr val="002060"/>
                </a:solidFill>
              </a:rPr>
              <a:t>пластыря определяется следующими терминами: </a:t>
            </a:r>
          </a:p>
          <a:p>
            <a:pPr algn="just"/>
            <a:r>
              <a:rPr lang="ru-RU" sz="2400" b="1" dirty="0">
                <a:solidFill>
                  <a:srgbClr val="002060"/>
                </a:solidFill>
              </a:rPr>
              <a:t>–  полное – 100%</a:t>
            </a:r>
          </a:p>
          <a:p>
            <a:pPr algn="just"/>
            <a:r>
              <a:rPr lang="ru-RU" sz="2400" b="1" dirty="0">
                <a:solidFill>
                  <a:srgbClr val="002060"/>
                </a:solidFill>
              </a:rPr>
              <a:t>–  сильное – 75%</a:t>
            </a:r>
          </a:p>
          <a:p>
            <a:pPr algn="just"/>
            <a:r>
              <a:rPr lang="ru-RU" sz="2400" b="1" dirty="0">
                <a:solidFill>
                  <a:srgbClr val="002060"/>
                </a:solidFill>
              </a:rPr>
              <a:t>–  умеренное – 50%</a:t>
            </a:r>
          </a:p>
          <a:p>
            <a:pPr algn="just"/>
            <a:r>
              <a:rPr lang="ru-RU" sz="2400" b="1" dirty="0">
                <a:solidFill>
                  <a:srgbClr val="002060"/>
                </a:solidFill>
              </a:rPr>
              <a:t>– легкое – 15-25%</a:t>
            </a:r>
          </a:p>
          <a:p>
            <a:pPr algn="just"/>
            <a:r>
              <a:rPr lang="ru-RU" sz="2400" b="1" dirty="0">
                <a:solidFill>
                  <a:srgbClr val="002060"/>
                </a:solidFill>
              </a:rPr>
              <a:t>– очень легкое 0-15%</a:t>
            </a:r>
          </a:p>
          <a:p>
            <a:pPr algn="just"/>
            <a:endParaRPr lang="ru-RU" sz="2400" b="1" dirty="0" smtClean="0">
              <a:solidFill>
                <a:srgbClr val="002060"/>
              </a:solidFill>
            </a:endParaRPr>
          </a:p>
          <a:p>
            <a:pPr algn="just"/>
            <a:r>
              <a:rPr lang="ru-RU" sz="2400" b="1" dirty="0" smtClean="0">
                <a:solidFill>
                  <a:srgbClr val="002060"/>
                </a:solidFill>
              </a:rPr>
              <a:t>Один </a:t>
            </a:r>
            <a:r>
              <a:rPr lang="ru-RU" sz="2400" b="1" dirty="0">
                <a:solidFill>
                  <a:srgbClr val="002060"/>
                </a:solidFill>
              </a:rPr>
              <a:t>из основных принципов </a:t>
            </a:r>
            <a:r>
              <a:rPr lang="ru-RU" sz="2400" b="1" dirty="0" err="1">
                <a:solidFill>
                  <a:srgbClr val="002060"/>
                </a:solidFill>
              </a:rPr>
              <a:t>кинезиотейпинга</a:t>
            </a:r>
            <a:r>
              <a:rPr lang="ru-RU" sz="2400" b="1" dirty="0">
                <a:solidFill>
                  <a:srgbClr val="002060"/>
                </a:solidFill>
              </a:rPr>
              <a:t> – «меньше – лучше</a:t>
            </a:r>
            <a:r>
              <a:rPr lang="ru-RU" sz="2400" b="1" dirty="0" smtClean="0">
                <a:solidFill>
                  <a:srgbClr val="002060"/>
                </a:solidFill>
              </a:rPr>
              <a:t>»:</a:t>
            </a:r>
          </a:p>
          <a:p>
            <a:pPr algn="just"/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>
                <a:solidFill>
                  <a:srgbClr val="002060"/>
                </a:solidFill>
              </a:rPr>
              <a:t>- меньшее количество слоёв аппликации;</a:t>
            </a:r>
          </a:p>
          <a:p>
            <a:pPr algn="just"/>
            <a:r>
              <a:rPr lang="ru-RU" sz="2400" b="1" dirty="0">
                <a:solidFill>
                  <a:srgbClr val="002060"/>
                </a:solidFill>
              </a:rPr>
              <a:t>- меньшее натяжение на пластыре;</a:t>
            </a:r>
          </a:p>
          <a:p>
            <a:pPr algn="just"/>
            <a:r>
              <a:rPr lang="ru-RU" sz="2400" b="1" dirty="0">
                <a:solidFill>
                  <a:srgbClr val="002060"/>
                </a:solidFill>
              </a:rPr>
              <a:t>- меньшее давление </a:t>
            </a:r>
            <a:r>
              <a:rPr lang="ru-RU" sz="2400" b="1" dirty="0" err="1">
                <a:solidFill>
                  <a:srgbClr val="002060"/>
                </a:solidFill>
              </a:rPr>
              <a:t>кнутри</a:t>
            </a:r>
            <a:r>
              <a:rPr lang="ru-RU" sz="2400" b="1" dirty="0">
                <a:solidFill>
                  <a:srgbClr val="002060"/>
                </a:solidFill>
              </a:rPr>
              <a:t> зачастую обеспечивают больший эффект. </a:t>
            </a:r>
          </a:p>
          <a:p>
            <a:pPr algn="just"/>
            <a:endParaRPr lang="ru-RU" sz="2400" dirty="0" smtClean="0"/>
          </a:p>
          <a:p>
            <a:pPr algn="just"/>
            <a:r>
              <a:rPr lang="ru-RU" sz="2400" dirty="0"/>
              <a:t> </a:t>
            </a:r>
            <a:endParaRPr lang="ru-RU" sz="2800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00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6253" y="101666"/>
            <a:ext cx="12095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kern="100" dirty="0" smtClean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ПРИМЕРЫ КИНЕЗИОЛОГИЧЕСКОГО ТЕЙПИРОВАНИЯ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701488" y="793503"/>
            <a:ext cx="64264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rgbClr val="0070C0"/>
                </a:solidFill>
              </a:rPr>
              <a:t>СХЕМА НАЛОЖЕНИЕ ТЕЙПА ПРИ БОЛИ В ЛОКТЕ</a:t>
            </a:r>
            <a:endParaRPr lang="ru-RU" sz="2800" b="1" dirty="0" smtClean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8060" y="1348800"/>
            <a:ext cx="1153588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>
                <a:solidFill>
                  <a:srgbClr val="002060"/>
                </a:solidFill>
              </a:rPr>
              <a:t>1. </a:t>
            </a:r>
            <a:r>
              <a:rPr lang="ru-RU" sz="2200" dirty="0" smtClean="0">
                <a:solidFill>
                  <a:srgbClr val="002060"/>
                </a:solidFill>
              </a:rPr>
              <a:t>✂ </a:t>
            </a:r>
            <a:r>
              <a:rPr lang="ru-RU" sz="2200" dirty="0">
                <a:solidFill>
                  <a:srgbClr val="002060"/>
                </a:solidFill>
              </a:rPr>
              <a:t>Отрежьте две полоски классического тейпа длиной примерно 20 см, одну полоску длиной примерно 15 см. Закруглите края лент, обезжирьте кожу для нанесения тейпов.</a:t>
            </a:r>
          </a:p>
          <a:p>
            <a:pPr algn="just"/>
            <a:r>
              <a:rPr lang="ru-RU" sz="2200" dirty="0" smtClean="0">
                <a:solidFill>
                  <a:srgbClr val="002060"/>
                </a:solidFill>
              </a:rPr>
              <a:t>🙌Исходное </a:t>
            </a:r>
            <a:r>
              <a:rPr lang="ru-RU" sz="2200" dirty="0">
                <a:solidFill>
                  <a:srgbClr val="002060"/>
                </a:solidFill>
              </a:rPr>
              <a:t>положение для аппликации: стоя, согнув руку в локтевом суставе под углом 90 градусов.</a:t>
            </a:r>
          </a:p>
          <a:p>
            <a:pPr algn="just"/>
            <a:r>
              <a:rPr lang="ru-RU" sz="2200" dirty="0" smtClean="0">
                <a:solidFill>
                  <a:srgbClr val="002060"/>
                </a:solidFill>
              </a:rPr>
              <a:t>2. Выполнение </a:t>
            </a:r>
            <a:r>
              <a:rPr lang="ru-RU" sz="2200" dirty="0">
                <a:solidFill>
                  <a:srgbClr val="002060"/>
                </a:solidFill>
              </a:rPr>
              <a:t>аппликации:</a:t>
            </a:r>
          </a:p>
          <a:p>
            <a:pPr algn="just"/>
            <a:r>
              <a:rPr lang="ru-RU" sz="2200" dirty="0" smtClean="0">
                <a:solidFill>
                  <a:srgbClr val="002060"/>
                </a:solidFill>
              </a:rPr>
              <a:t>- Первую </a:t>
            </a:r>
            <a:r>
              <a:rPr lang="ru-RU" sz="2200" dirty="0">
                <a:solidFill>
                  <a:srgbClr val="002060"/>
                </a:solidFill>
              </a:rPr>
              <a:t>полоску тейпа сложите пополам подложкой наружу. По линии сгиба надорвите бумажную часть по всей ширине тейпа. Возьмите тейп в две руки за края, растяните в стороны примерно на 50-75%, освобождая от подложки.</a:t>
            </a:r>
          </a:p>
          <a:p>
            <a:pPr algn="just"/>
            <a:r>
              <a:rPr lang="ru-RU" sz="2200" dirty="0" smtClean="0">
                <a:solidFill>
                  <a:srgbClr val="002060"/>
                </a:solidFill>
              </a:rPr>
              <a:t>- </a:t>
            </a:r>
            <a:r>
              <a:rPr lang="ru-RU" sz="2200" dirty="0">
                <a:solidFill>
                  <a:srgbClr val="002060"/>
                </a:solidFill>
              </a:rPr>
              <a:t>Приложите тейп к поверхности кожи между локтевым сгибом и локтевым отростком, края тейпа приклейте в обхват локтя без натяжения.</a:t>
            </a:r>
          </a:p>
          <a:p>
            <a:pPr algn="just"/>
            <a:r>
              <a:rPr lang="ru-RU" sz="2200" dirty="0" smtClean="0">
                <a:solidFill>
                  <a:srgbClr val="002060"/>
                </a:solidFill>
              </a:rPr>
              <a:t>- </a:t>
            </a:r>
            <a:r>
              <a:rPr lang="ru-RU" sz="2200" dirty="0">
                <a:solidFill>
                  <a:srgbClr val="002060"/>
                </a:solidFill>
              </a:rPr>
              <a:t>Вторую ленту тейпа приклейте аналогичным образом, но на обратной стороне локтевого сустава.</a:t>
            </a:r>
          </a:p>
          <a:p>
            <a:pPr algn="just"/>
            <a:r>
              <a:rPr lang="ru-RU" sz="2200" dirty="0" smtClean="0">
                <a:solidFill>
                  <a:srgbClr val="002060"/>
                </a:solidFill>
              </a:rPr>
              <a:t>- </a:t>
            </a:r>
            <a:r>
              <a:rPr lang="ru-RU" sz="2200" dirty="0">
                <a:solidFill>
                  <a:srgbClr val="002060"/>
                </a:solidFill>
              </a:rPr>
              <a:t>Возьмите третий отрезок тейпа, и надорвав подложку посередине, приклейте его на предплечье максимально близко к локтевому отростку. Натяжение также 50-75%.  </a:t>
            </a:r>
            <a:endParaRPr lang="ru-RU" sz="2200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324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6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6253" y="101666"/>
            <a:ext cx="12095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kern="100" dirty="0" smtClean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ПРИМЕРЫ КИНЕЗИОЛОГИЧЕСКОГО ТЕЙПИРОВАНИЯ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676501" y="673908"/>
            <a:ext cx="64264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rgbClr val="0070C0"/>
                </a:solidFill>
              </a:rPr>
              <a:t>СХЕМА НАЛОЖЕНИЕ ТЕЙПА ПРИ БОЛИ В ЛОКТЕ</a:t>
            </a:r>
            <a:endParaRPr lang="ru-RU" sz="2800" b="1" dirty="0" smtClean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5778" y="4102819"/>
            <a:ext cx="4339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 smtClean="0">
                <a:solidFill>
                  <a:srgbClr val="002060"/>
                </a:solidFill>
              </a:rPr>
              <a:t>2. </a:t>
            </a:r>
            <a:endParaRPr lang="ru-RU" sz="2200" b="1" dirty="0" smtClean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5" r="7048" b="20482"/>
          <a:stretch/>
        </p:blipFill>
        <p:spPr>
          <a:xfrm>
            <a:off x="651841" y="1255168"/>
            <a:ext cx="3942039" cy="26850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6" b="14901"/>
          <a:stretch/>
        </p:blipFill>
        <p:spPr>
          <a:xfrm>
            <a:off x="1356652" y="4127256"/>
            <a:ext cx="3913995" cy="263471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155" y="1260694"/>
            <a:ext cx="2131594" cy="284212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07358" y="1249406"/>
            <a:ext cx="4339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>
                <a:solidFill>
                  <a:srgbClr val="002060"/>
                </a:solidFill>
              </a:rPr>
              <a:t>1. </a:t>
            </a:r>
            <a:endParaRPr lang="ru-RU" sz="2200" b="1" dirty="0" smtClean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38215" y="1223968"/>
            <a:ext cx="4339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 smtClean="0">
                <a:solidFill>
                  <a:srgbClr val="002060"/>
                </a:solidFill>
              </a:rPr>
              <a:t>3. </a:t>
            </a:r>
            <a:endParaRPr lang="ru-RU" sz="2200" b="1" dirty="0" smtClean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40547" y="1277079"/>
            <a:ext cx="4339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 smtClean="0">
                <a:solidFill>
                  <a:srgbClr val="002060"/>
                </a:solidFill>
              </a:rPr>
              <a:t>4. </a:t>
            </a:r>
            <a:endParaRPr lang="ru-RU" sz="2200" b="1" dirty="0" smtClean="0">
              <a:solidFill>
                <a:srgbClr val="00206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8742" y="4127256"/>
            <a:ext cx="3973470" cy="259431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283509" y="4432821"/>
            <a:ext cx="4339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 smtClean="0">
                <a:solidFill>
                  <a:srgbClr val="002060"/>
                </a:solidFill>
              </a:rPr>
              <a:t>5. </a:t>
            </a:r>
            <a:endParaRPr lang="ru-RU" sz="2200" b="1" dirty="0" smtClean="0">
              <a:solidFill>
                <a:srgbClr val="002060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61" r="30822" b="20364"/>
          <a:stretch/>
        </p:blipFill>
        <p:spPr>
          <a:xfrm>
            <a:off x="8956791" y="1223968"/>
            <a:ext cx="2098883" cy="2814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10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6253" y="62854"/>
            <a:ext cx="12095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kern="100" dirty="0" smtClean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ПРИМЕРЫ КИНЕЗИОЛОГИЧЕСКОГО ТЕЙПИРОВАНИЯ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21896" y="632900"/>
            <a:ext cx="10435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0070C0"/>
                </a:solidFill>
              </a:rPr>
              <a:t>СХЕМА НАЛОЖЕНИЕ ТЕЙПА ПРИ БОЛИ В КОЛЕНЕ </a:t>
            </a:r>
          </a:p>
          <a:p>
            <a:pPr algn="ctr"/>
            <a:r>
              <a:rPr lang="ru-RU" sz="2400" dirty="0">
                <a:solidFill>
                  <a:srgbClr val="0070C0"/>
                </a:solidFill>
              </a:rPr>
              <a:t>(ПРЕДПОЛОЖИТЕЛЬНО – БОЛЕЗНЬ ОГУСТА-ШЛЯТТЕРА)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1913" y="1463897"/>
            <a:ext cx="1153588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>
                <a:solidFill>
                  <a:srgbClr val="002060"/>
                </a:solidFill>
              </a:rPr>
              <a:t>1. ✂Отрежьте две полоски классического тейпа длиной примерно 17-18 см, одну полоску длиной примерно 30 см. Закруглите края лент, обезжирьте кожу для нанесения тейпов.</a:t>
            </a:r>
          </a:p>
          <a:p>
            <a:pPr algn="just"/>
            <a:r>
              <a:rPr lang="ru-RU" sz="2200" dirty="0" smtClean="0">
                <a:solidFill>
                  <a:srgbClr val="002060"/>
                </a:solidFill>
              </a:rPr>
              <a:t>🙌Исходное </a:t>
            </a:r>
            <a:r>
              <a:rPr lang="ru-RU" sz="2200" dirty="0">
                <a:solidFill>
                  <a:srgbClr val="002060"/>
                </a:solidFill>
              </a:rPr>
              <a:t>положение для аппликации: сидя, согнув ногу в коленном суставе под углом 90 градусов.</a:t>
            </a:r>
          </a:p>
          <a:p>
            <a:pPr algn="just"/>
            <a:r>
              <a:rPr lang="ru-RU" sz="2200" dirty="0" smtClean="0">
                <a:solidFill>
                  <a:srgbClr val="002060"/>
                </a:solidFill>
              </a:rPr>
              <a:t>Выполнение </a:t>
            </a:r>
            <a:r>
              <a:rPr lang="ru-RU" sz="2200" dirty="0">
                <a:solidFill>
                  <a:srgbClr val="002060"/>
                </a:solidFill>
              </a:rPr>
              <a:t>аппликации:</a:t>
            </a:r>
          </a:p>
          <a:p>
            <a:pPr algn="just"/>
            <a:r>
              <a:rPr lang="ru-RU" sz="2200" dirty="0" smtClean="0">
                <a:solidFill>
                  <a:srgbClr val="002060"/>
                </a:solidFill>
              </a:rPr>
              <a:t>-Первую </a:t>
            </a:r>
            <a:r>
              <a:rPr lang="ru-RU" sz="2200" dirty="0">
                <a:solidFill>
                  <a:srgbClr val="002060"/>
                </a:solidFill>
              </a:rPr>
              <a:t>полоску тейпа сложите пополам подложкой наружу. По линии сгиба надорвите бумажную часть по всей ширине тейпа. Возьмите тейп в две руки за края, растяните в стороны примерно на 50-75%, освобождая от подложки.</a:t>
            </a:r>
          </a:p>
          <a:p>
            <a:pPr algn="just"/>
            <a:r>
              <a:rPr lang="ru-RU" sz="2200" dirty="0" smtClean="0">
                <a:solidFill>
                  <a:srgbClr val="002060"/>
                </a:solidFill>
              </a:rPr>
              <a:t>- </a:t>
            </a:r>
            <a:r>
              <a:rPr lang="ru-RU" sz="2200" dirty="0">
                <a:solidFill>
                  <a:srgbClr val="002060"/>
                </a:solidFill>
              </a:rPr>
              <a:t>Приложите тейп к поверхности кожи с внутреннего края коленной чашечки и в обхват оклейте ее изнутри.</a:t>
            </a:r>
          </a:p>
          <a:p>
            <a:pPr algn="just"/>
            <a:r>
              <a:rPr lang="ru-RU" sz="2200" dirty="0" smtClean="0">
                <a:solidFill>
                  <a:srgbClr val="002060"/>
                </a:solidFill>
              </a:rPr>
              <a:t>- </a:t>
            </a:r>
            <a:r>
              <a:rPr lang="ru-RU" sz="2200" dirty="0">
                <a:solidFill>
                  <a:srgbClr val="002060"/>
                </a:solidFill>
              </a:rPr>
              <a:t>Вторую ленту тейпа приклейте аналогичным образом, но на обратной стороне коленного сустава.</a:t>
            </a:r>
          </a:p>
          <a:p>
            <a:pPr algn="just"/>
            <a:r>
              <a:rPr lang="ru-RU" sz="2200" dirty="0" smtClean="0">
                <a:solidFill>
                  <a:srgbClr val="002060"/>
                </a:solidFill>
              </a:rPr>
              <a:t>- </a:t>
            </a:r>
            <a:r>
              <a:rPr lang="ru-RU" sz="2200" dirty="0">
                <a:solidFill>
                  <a:srgbClr val="002060"/>
                </a:solidFill>
              </a:rPr>
              <a:t>Возьмите третий отрезок тейпа, и надорвав подложку посередине, приклейте его под коленной чашечкой, направляя концы лент вверх по бедру. Натяжение также 50-75%.</a:t>
            </a:r>
            <a:endParaRPr lang="ru-RU" sz="2200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69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84555" cy="17845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090" y="1784350"/>
            <a:ext cx="8022590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Предпосылки исследования </a:t>
            </a:r>
            <a:r>
              <a:rPr lang="ru-RU" altLang="en-US" sz="2400" kern="100" dirty="0" err="1" smtClean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К.Касе</a:t>
            </a:r>
            <a:r>
              <a:rPr lang="ru-RU" altLang="en-US" sz="2400" kern="100" dirty="0" smtClean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- </a:t>
            </a:r>
            <a:r>
              <a:rPr lang="ru-RU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убеждение, что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чаще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всего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болевые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ощущения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в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теле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человека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вызваны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недостаточным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оттоком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межклеточной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жидкости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(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лимфы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). </a:t>
            </a:r>
          </a:p>
          <a:p>
            <a:pPr algn="just">
              <a:lnSpc>
                <a:spcPct val="100000"/>
              </a:lnSpc>
            </a:pP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В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1970-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х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годах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разработал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метод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принудительного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механического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выдавливания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лимфы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из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-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под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кожи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путём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наклеивания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на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отёчный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участок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пластыря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,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который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собирает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кожу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в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складки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В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1973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году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разработал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эластичный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пластырь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,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названный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впоследствии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им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самим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«</a:t>
            </a:r>
            <a:r>
              <a:rPr lang="en-US" altLang="en-US" sz="2400" kern="100" dirty="0" err="1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кинезиотейп</a:t>
            </a:r>
            <a:r>
              <a:rPr lang="en-US" altLang="en-US" sz="2400" kern="100" dirty="0" smtClean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»</a:t>
            </a:r>
            <a:r>
              <a:rPr lang="ru-RU" altLang="en-US" sz="2400" kern="100" dirty="0" smtClean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.</a:t>
            </a:r>
            <a:endParaRPr lang="en-US" altLang="en-US" sz="2400" kern="100" dirty="0">
              <a:solidFill>
                <a:schemeClr val="accent1">
                  <a:lumMod val="75000"/>
                </a:schemeClr>
              </a:solidFill>
              <a:effectLst/>
              <a:ea typeface="Calibri" panose="020F0502020204030204" pitchFamily="34" charset="0"/>
              <a:cs typeface="+mn-lt"/>
            </a:endParaRPr>
          </a:p>
          <a:p>
            <a:pPr algn="just">
              <a:lnSpc>
                <a:spcPct val="100000"/>
              </a:lnSpc>
            </a:pP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В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1979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году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опубликовал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первое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описание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методики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мышечного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кинезиологического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тейпирования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и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принципов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наложения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 </a:t>
            </a:r>
            <a:r>
              <a:rPr lang="en-US" altLang="en-US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аппликаций</a:t>
            </a:r>
            <a:r>
              <a:rPr lang="en-US" altLang="ru-RU" sz="24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+mn-lt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88440" y="209550"/>
            <a:ext cx="1059307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+mj-ea"/>
                <a:cs typeface="+mj-ea"/>
              </a:rPr>
              <a:t>ИСТОРИЯ</a:t>
            </a:r>
            <a:r>
              <a:rPr lang="en-US" altLang="ru-RU" sz="3200" b="1" dirty="0">
                <a:solidFill>
                  <a:schemeClr val="accent1">
                    <a:lumMod val="50000"/>
                  </a:schemeClr>
                </a:solidFill>
                <a:latin typeface="+mj-ea"/>
                <a:cs typeface="+mj-ea"/>
              </a:rPr>
              <a:t> 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+mj-ea"/>
                <a:cs typeface="+mj-ea"/>
              </a:rPr>
              <a:t>СОЗДАНИЯ</a:t>
            </a:r>
            <a:r>
              <a:rPr lang="en-US" altLang="ru-RU" sz="3200" b="1" dirty="0">
                <a:solidFill>
                  <a:schemeClr val="accent1">
                    <a:lumMod val="50000"/>
                  </a:schemeClr>
                </a:solidFill>
                <a:latin typeface="+mj-ea"/>
                <a:cs typeface="+mj-ea"/>
              </a:rPr>
              <a:t> 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+mj-ea"/>
                <a:cs typeface="+mj-ea"/>
              </a:rPr>
              <a:t>КЛАССИЧЕСКОЙ</a:t>
            </a:r>
            <a:r>
              <a:rPr lang="en-US" altLang="ru-RU" sz="3200" b="1" dirty="0">
                <a:solidFill>
                  <a:schemeClr val="accent1">
                    <a:lumMod val="50000"/>
                  </a:schemeClr>
                </a:solidFill>
                <a:latin typeface="+mj-ea"/>
                <a:cs typeface="+mj-ea"/>
              </a:rPr>
              <a:t> 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+mj-ea"/>
                <a:cs typeface="+mj-ea"/>
              </a:rPr>
              <a:t>МЕТОДИКИ</a:t>
            </a:r>
            <a:r>
              <a:rPr lang="en-US" altLang="ru-RU" sz="3200" b="1" dirty="0">
                <a:solidFill>
                  <a:schemeClr val="accent1">
                    <a:lumMod val="50000"/>
                  </a:schemeClr>
                </a:solidFill>
                <a:latin typeface="+mj-ea"/>
                <a:cs typeface="+mj-ea"/>
              </a:rPr>
              <a:t> </a:t>
            </a:r>
          </a:p>
          <a:p>
            <a:pPr algn="ctr"/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+mj-ea"/>
                <a:cs typeface="+mj-ea"/>
              </a:rPr>
              <a:t>КИНЕЗИОЛОГИЧЕСКОГО</a:t>
            </a:r>
            <a:r>
              <a:rPr lang="en-US" altLang="ru-RU" sz="3200" b="1" dirty="0">
                <a:solidFill>
                  <a:schemeClr val="accent1">
                    <a:lumMod val="50000"/>
                  </a:schemeClr>
                </a:solidFill>
                <a:latin typeface="+mj-ea"/>
                <a:cs typeface="+mj-ea"/>
              </a:rPr>
              <a:t> 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+mj-ea"/>
                <a:cs typeface="+mj-ea"/>
              </a:rPr>
              <a:t>ТЕЙПИРОВАНИЯ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26" r="17724"/>
          <a:stretch>
            <a:fillRect/>
          </a:stretch>
        </p:blipFill>
        <p:spPr>
          <a:xfrm>
            <a:off x="8378223" y="1377615"/>
            <a:ext cx="3547477" cy="5075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6253" y="50384"/>
            <a:ext cx="12095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kern="100" dirty="0" smtClean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ПРИМЕРЫ КИНЕЗИОЛОГИЧЕСКОГО ТЕЙПИРОВАНИЯ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4339" y="584222"/>
            <a:ext cx="11535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70C0"/>
                </a:solidFill>
              </a:rPr>
              <a:t>СХЕМА НАЛОЖЕНИЕ ТЕЙПА ПРИ БОЛИ В КОЛЕНЕ </a:t>
            </a:r>
          </a:p>
          <a:p>
            <a:pPr algn="ctr"/>
            <a:r>
              <a:rPr lang="ru-RU" sz="2400" dirty="0" smtClean="0">
                <a:solidFill>
                  <a:srgbClr val="0070C0"/>
                </a:solidFill>
              </a:rPr>
              <a:t>(ПРЕДПОЛОЖИТЕЛЬНО – БОЛЕЗНЬ ОГУСТА-ШЛЯТТЕРА)</a:t>
            </a:r>
            <a:r>
              <a:rPr lang="ru-RU" sz="2400" dirty="0" smtClean="0"/>
              <a:t> </a:t>
            </a:r>
            <a:endParaRPr lang="ru-RU" sz="2800" b="1" dirty="0" smtClean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3778" y="1332174"/>
            <a:ext cx="4339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>
                <a:solidFill>
                  <a:srgbClr val="002060"/>
                </a:solidFill>
              </a:rPr>
              <a:t>1. </a:t>
            </a:r>
            <a:endParaRPr lang="ru-RU" sz="2200" b="1" dirty="0" smtClean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34025" y="1324832"/>
            <a:ext cx="4339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 smtClean="0">
                <a:solidFill>
                  <a:srgbClr val="002060"/>
                </a:solidFill>
              </a:rPr>
              <a:t>2. </a:t>
            </a:r>
            <a:endParaRPr lang="ru-RU" sz="2200" b="1" dirty="0" smtClean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68336" y="1369602"/>
            <a:ext cx="4339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 smtClean="0">
                <a:solidFill>
                  <a:srgbClr val="002060"/>
                </a:solidFill>
              </a:rPr>
              <a:t>3. </a:t>
            </a:r>
            <a:endParaRPr lang="ru-RU" sz="2200" b="1" dirty="0" smtClean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87105" y="1412593"/>
            <a:ext cx="4339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 smtClean="0">
                <a:solidFill>
                  <a:srgbClr val="002060"/>
                </a:solidFill>
              </a:rPr>
              <a:t>4. </a:t>
            </a:r>
            <a:endParaRPr lang="ru-RU" sz="2200" b="1" dirty="0" smtClean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41" y="1562555"/>
            <a:ext cx="2660287" cy="199521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6143" y="1552967"/>
            <a:ext cx="2698370" cy="202377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451" y="1547617"/>
            <a:ext cx="2738590" cy="205394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7728" y="1551303"/>
            <a:ext cx="2688146" cy="20161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70" y="4027783"/>
            <a:ext cx="2688146" cy="201611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756" y="4039711"/>
            <a:ext cx="2680580" cy="201043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451" y="4027783"/>
            <a:ext cx="2688146" cy="201611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2712" y="4039711"/>
            <a:ext cx="2718452" cy="2038839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0" y="3879643"/>
            <a:ext cx="4339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 smtClean="0">
                <a:solidFill>
                  <a:srgbClr val="002060"/>
                </a:solidFill>
              </a:rPr>
              <a:t>5. </a:t>
            </a:r>
            <a:endParaRPr lang="ru-RU" sz="2200" b="1" dirty="0" smtClean="0">
              <a:solidFill>
                <a:srgbClr val="00206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116746" y="3831313"/>
            <a:ext cx="4339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>
                <a:solidFill>
                  <a:srgbClr val="002060"/>
                </a:solidFill>
              </a:rPr>
              <a:t>6</a:t>
            </a:r>
            <a:r>
              <a:rPr lang="ru-RU" sz="2200" dirty="0" smtClean="0">
                <a:solidFill>
                  <a:srgbClr val="002060"/>
                </a:solidFill>
              </a:rPr>
              <a:t>. </a:t>
            </a:r>
            <a:endParaRPr lang="ru-RU" sz="2200" b="1" dirty="0" smtClean="0">
              <a:solidFill>
                <a:srgbClr val="00206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958550" y="3898357"/>
            <a:ext cx="4339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>
                <a:solidFill>
                  <a:srgbClr val="002060"/>
                </a:solidFill>
              </a:rPr>
              <a:t>7</a:t>
            </a:r>
            <a:r>
              <a:rPr lang="ru-RU" sz="2200" dirty="0" smtClean="0">
                <a:solidFill>
                  <a:srgbClr val="002060"/>
                </a:solidFill>
              </a:rPr>
              <a:t>. </a:t>
            </a:r>
            <a:endParaRPr lang="ru-RU" sz="2200" b="1" dirty="0" smtClean="0">
              <a:solidFill>
                <a:srgbClr val="00206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020041" y="3879642"/>
            <a:ext cx="4339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>
                <a:solidFill>
                  <a:srgbClr val="002060"/>
                </a:solidFill>
              </a:rPr>
              <a:t>8</a:t>
            </a:r>
            <a:r>
              <a:rPr lang="ru-RU" sz="2200" dirty="0" smtClean="0">
                <a:solidFill>
                  <a:srgbClr val="002060"/>
                </a:solidFill>
              </a:rPr>
              <a:t>. </a:t>
            </a:r>
            <a:endParaRPr lang="ru-RU" sz="2200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487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6253" y="37498"/>
            <a:ext cx="12095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kern="100" dirty="0" smtClean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ПРИМЕРЫ КИНЕЗИОЛОГИЧЕСКОГО ТЕЙПИРОВАНИЯ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636518" y="613683"/>
            <a:ext cx="6418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rgbClr val="0070C0"/>
                </a:solidFill>
              </a:rPr>
              <a:t>СХЕМА НАЛОЖЕНИЕ ТЕЙПА ПРИ БОЛИ В ПЛЕЧЕ</a:t>
            </a:r>
            <a:endParaRPr lang="ru-RU" sz="2800" b="1" dirty="0" smtClean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6835" y="1005201"/>
            <a:ext cx="11880785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>
                <a:solidFill>
                  <a:srgbClr val="002060"/>
                </a:solidFill>
              </a:rPr>
              <a:t>1. ✂ Отрежьте три полоски классического тейпа, отмерив их следующим образом: первая полоска длиной от дельтовидной мышцы до шеи, вторая полоска длиной в обхват плеча от ключицы до наружного угла лопатки. Третья полоска тейпа повторяет лямку рюкзака, надетого на спину, и заканчивается на предыдущей полоске тейпа. См. фото. Закруглите края лент, обезжирьте кожу для нанесения тейпа.</a:t>
            </a:r>
          </a:p>
          <a:p>
            <a:pPr algn="just"/>
            <a:r>
              <a:rPr lang="ru-RU" sz="2200" dirty="0">
                <a:solidFill>
                  <a:srgbClr val="002060"/>
                </a:solidFill>
              </a:rPr>
              <a:t>🙌</a:t>
            </a:r>
            <a:r>
              <a:rPr lang="ru-RU" sz="2200" dirty="0" smtClean="0">
                <a:solidFill>
                  <a:srgbClr val="002060"/>
                </a:solidFill>
              </a:rPr>
              <a:t> </a:t>
            </a:r>
            <a:r>
              <a:rPr lang="ru-RU" sz="2200" dirty="0">
                <a:solidFill>
                  <a:srgbClr val="002060"/>
                </a:solidFill>
              </a:rPr>
              <a:t>Исходное положение для аппликации: стоя или сидя при свободном висе руки</a:t>
            </a:r>
            <a:r>
              <a:rPr lang="ru-RU" sz="2200" dirty="0" smtClean="0">
                <a:solidFill>
                  <a:srgbClr val="002060"/>
                </a:solidFill>
              </a:rPr>
              <a:t>. При наложении на переднюю часть плеча – при руке, максимально отведенной назад.</a:t>
            </a:r>
            <a:endParaRPr lang="ru-RU" sz="2200" dirty="0">
              <a:solidFill>
                <a:srgbClr val="002060"/>
              </a:solidFill>
            </a:endParaRPr>
          </a:p>
          <a:p>
            <a:pPr algn="just"/>
            <a:r>
              <a:rPr lang="ru-RU" sz="2200" dirty="0" smtClean="0">
                <a:solidFill>
                  <a:srgbClr val="002060"/>
                </a:solidFill>
              </a:rPr>
              <a:t>2. Выполнение </a:t>
            </a:r>
            <a:r>
              <a:rPr lang="ru-RU" sz="2200" dirty="0">
                <a:solidFill>
                  <a:srgbClr val="002060"/>
                </a:solidFill>
              </a:rPr>
              <a:t>аппликации:</a:t>
            </a:r>
          </a:p>
          <a:p>
            <a:pPr algn="just"/>
            <a:r>
              <a:rPr lang="ru-RU" sz="2200" dirty="0" smtClean="0">
                <a:solidFill>
                  <a:srgbClr val="002060"/>
                </a:solidFill>
              </a:rPr>
              <a:t>- </a:t>
            </a:r>
            <a:r>
              <a:rPr lang="ru-RU" sz="2200" dirty="0">
                <a:solidFill>
                  <a:srgbClr val="002060"/>
                </a:solidFill>
              </a:rPr>
              <a:t>Возьмите первую полоску тейпа, освободите якорь от подложки и наклейте его на кожу в месте начала дельтовидной мышцы, растяните тейп на 50% и приклейте его по направлению к шее.</a:t>
            </a:r>
          </a:p>
          <a:p>
            <a:pPr algn="just"/>
            <a:r>
              <a:rPr lang="ru-RU" sz="2200" dirty="0" smtClean="0">
                <a:solidFill>
                  <a:srgbClr val="002060"/>
                </a:solidFill>
              </a:rPr>
              <a:t>- </a:t>
            </a:r>
            <a:r>
              <a:rPr lang="ru-RU" sz="2200" dirty="0">
                <a:solidFill>
                  <a:srgbClr val="002060"/>
                </a:solidFill>
              </a:rPr>
              <a:t>Вторую полоску тейпа сложите пополам подложкой наружу. По линии сгиба надорвите бумажную часть по всей ширине тейпа. Возьмите тейп в две руки за края, растяните в стороны на 50% и приклейте на дельтовидную мышцу по направлению к ключице и наружному краю лопатки как показано на фото.</a:t>
            </a:r>
          </a:p>
          <a:p>
            <a:pPr algn="just"/>
            <a:r>
              <a:rPr lang="ru-RU" sz="2200" dirty="0" smtClean="0">
                <a:solidFill>
                  <a:srgbClr val="002060"/>
                </a:solidFill>
              </a:rPr>
              <a:t>- </a:t>
            </a:r>
            <a:r>
              <a:rPr lang="ru-RU" sz="2200" dirty="0">
                <a:solidFill>
                  <a:srgbClr val="002060"/>
                </a:solidFill>
              </a:rPr>
              <a:t>Третью полоску тейпа аналогичным способом освободите от подложки и растяните на 50%. Местом прикрепления центра третьего тейпа будет участок плечевого сустава, где обычно располагается лямка рюкзака. Якоря клеятся без натяжения.</a:t>
            </a:r>
          </a:p>
        </p:txBody>
      </p:sp>
    </p:spTree>
    <p:extLst>
      <p:ext uri="{BB962C8B-B14F-4D97-AF65-F5344CB8AC3E}">
        <p14:creationId xmlns:p14="http://schemas.microsoft.com/office/powerpoint/2010/main" val="249954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6253" y="37498"/>
            <a:ext cx="12095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kern="100" dirty="0" smtClean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ПРИМЕРЫ КИНЕЗИОЛОГИЧЕСКОГО ТЕЙПИРОВАНИЯ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641732" y="655257"/>
            <a:ext cx="6908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70C0"/>
                </a:solidFill>
              </a:rPr>
              <a:t>СХЕМА НАЛОЖЕНИЕ ТЕЙПА ПРИ БОЛИ В ПЛЕЧЕ</a:t>
            </a:r>
            <a:endParaRPr lang="ru-RU" sz="2800" b="1" dirty="0" smtClean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6836" y="1005201"/>
            <a:ext cx="4026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>
                <a:solidFill>
                  <a:srgbClr val="002060"/>
                </a:solidFill>
              </a:rPr>
              <a:t>1.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35282" y="1086144"/>
            <a:ext cx="4026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 smtClean="0">
                <a:solidFill>
                  <a:srgbClr val="002060"/>
                </a:solidFill>
              </a:rPr>
              <a:t>2. </a:t>
            </a:r>
            <a:endParaRPr lang="ru-RU" sz="2200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6832" y="3931600"/>
            <a:ext cx="4026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 smtClean="0">
                <a:solidFill>
                  <a:srgbClr val="002060"/>
                </a:solidFill>
              </a:rPr>
              <a:t>3. </a:t>
            </a:r>
            <a:endParaRPr lang="ru-RU" sz="2200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495" b="64817"/>
          <a:stretch/>
        </p:blipFill>
        <p:spPr>
          <a:xfrm>
            <a:off x="836323" y="1116922"/>
            <a:ext cx="4355132" cy="26109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9" t="-517" b="65038"/>
          <a:stretch/>
        </p:blipFill>
        <p:spPr>
          <a:xfrm>
            <a:off x="6269763" y="1116922"/>
            <a:ext cx="4313202" cy="26109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16" t="57961" b="6306"/>
          <a:stretch/>
        </p:blipFill>
        <p:spPr>
          <a:xfrm>
            <a:off x="836323" y="3908449"/>
            <a:ext cx="4563980" cy="27689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5833966" y="3972072"/>
            <a:ext cx="4026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>
                <a:solidFill>
                  <a:srgbClr val="002060"/>
                </a:solidFill>
              </a:rPr>
              <a:t>4</a:t>
            </a:r>
            <a:r>
              <a:rPr lang="ru-RU" sz="2200" dirty="0" smtClean="0">
                <a:solidFill>
                  <a:srgbClr val="002060"/>
                </a:solidFill>
              </a:rPr>
              <a:t>. </a:t>
            </a:r>
            <a:endParaRPr lang="ru-RU" sz="2200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626" y="3991697"/>
            <a:ext cx="5731446" cy="25354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02967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6253" y="202214"/>
            <a:ext cx="12095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kern="100" dirty="0" smtClean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ИНТЕРНЕТ-ИСТОЧНИКИ И ЛИТЕРАТУРА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 flipH="1">
            <a:off x="96253" y="919047"/>
            <a:ext cx="12095747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dirty="0" smtClean="0">
                <a:hlinkClick r:id="rId3"/>
              </a:rPr>
              <a:t>1. </a:t>
            </a:r>
            <a:r>
              <a:rPr lang="ru-RU" sz="2300" u="sng" dirty="0" smtClean="0">
                <a:hlinkClick r:id="rId3"/>
              </a:rPr>
              <a:t>https</a:t>
            </a:r>
            <a:r>
              <a:rPr lang="ru-RU" sz="2300" u="sng" dirty="0">
                <a:hlinkClick r:id="rId3"/>
              </a:rPr>
              <a:t>://bbtape.ru/onlajn-kursy-bbalance.html</a:t>
            </a:r>
            <a:r>
              <a:rPr lang="ru-RU" sz="2300" dirty="0"/>
              <a:t> (официальный дистрибьютер </a:t>
            </a:r>
            <a:r>
              <a:rPr lang="ru-RU" sz="2300" dirty="0" err="1"/>
              <a:t>ББтейпа</a:t>
            </a:r>
            <a:r>
              <a:rPr lang="ru-RU" sz="2300" dirty="0"/>
              <a:t> в Москве) – </a:t>
            </a:r>
            <a:r>
              <a:rPr lang="ru-RU" sz="2300" dirty="0" smtClean="0"/>
              <a:t>онлайн курсы</a:t>
            </a:r>
            <a:r>
              <a:rPr lang="ru-RU" sz="2300" dirty="0"/>
              <a:t>, статьи, приобретение тейпов (Официальная </a:t>
            </a:r>
            <a:r>
              <a:rPr lang="ru-RU" sz="2300" dirty="0" smtClean="0"/>
              <a:t>страница представителя </a:t>
            </a:r>
            <a:r>
              <a:rPr lang="ru-RU" sz="2300" dirty="0"/>
              <a:t>бренда </a:t>
            </a:r>
            <a:r>
              <a:rPr lang="ru-RU" sz="2300" dirty="0" err="1"/>
              <a:t>BioBalanceTape</a:t>
            </a:r>
            <a:r>
              <a:rPr lang="ru-RU" sz="2300" dirty="0"/>
              <a:t> в России, группа в ВК- </a:t>
            </a:r>
            <a:r>
              <a:rPr lang="ru-RU" sz="2300" u="sng" dirty="0" smtClean="0">
                <a:hlinkClick r:id="rId4"/>
              </a:rPr>
              <a:t>https</a:t>
            </a:r>
            <a:r>
              <a:rPr lang="ru-RU" sz="2300" u="sng" dirty="0">
                <a:hlinkClick r:id="rId4"/>
              </a:rPr>
              <a:t>://</a:t>
            </a:r>
            <a:r>
              <a:rPr lang="ru-RU" sz="2300" u="sng" dirty="0" smtClean="0">
                <a:hlinkClick r:id="rId4"/>
              </a:rPr>
              <a:t>vk.com/kinesio_bbtape</a:t>
            </a:r>
            <a:r>
              <a:rPr lang="ru-RU" sz="2300" dirty="0" smtClean="0"/>
              <a:t>);</a:t>
            </a:r>
          </a:p>
          <a:p>
            <a:r>
              <a:rPr lang="ru-RU" sz="2300" dirty="0" smtClean="0">
                <a:solidFill>
                  <a:srgbClr val="0070C0"/>
                </a:solidFill>
              </a:rPr>
              <a:t>2. </a:t>
            </a:r>
            <a:r>
              <a:rPr lang="ru-RU" sz="2300" u="sng" dirty="0" smtClean="0">
                <a:solidFill>
                  <a:srgbClr val="0070C0"/>
                </a:solidFill>
              </a:rPr>
              <a:t>https</a:t>
            </a:r>
            <a:r>
              <a:rPr lang="ru-RU" sz="2300" u="sng" dirty="0">
                <a:solidFill>
                  <a:srgbClr val="0070C0"/>
                </a:solidFill>
              </a:rPr>
              <a:t>://www.kinesiocourse.ru/ </a:t>
            </a:r>
            <a:r>
              <a:rPr lang="ru-RU" sz="2300" dirty="0"/>
              <a:t>- (Семинары, онлайн-курсы, библиотека);</a:t>
            </a:r>
          </a:p>
          <a:p>
            <a:r>
              <a:rPr lang="ru-RU" sz="2300" dirty="0" smtClean="0">
                <a:solidFill>
                  <a:srgbClr val="0070C0"/>
                </a:solidFill>
              </a:rPr>
              <a:t>3. </a:t>
            </a:r>
            <a:r>
              <a:rPr lang="ru-RU" sz="2300" u="sng" dirty="0" smtClean="0">
                <a:solidFill>
                  <a:srgbClr val="0070C0"/>
                </a:solidFill>
              </a:rPr>
              <a:t>https</a:t>
            </a:r>
            <a:r>
              <a:rPr lang="ru-RU" sz="2300" u="sng" dirty="0">
                <a:solidFill>
                  <a:srgbClr val="0070C0"/>
                </a:solidFill>
              </a:rPr>
              <a:t>://www.rosmedlib.ru/doc/ISBN9785970460702-0001/-</a:t>
            </a:r>
            <a:r>
              <a:rPr lang="ru-RU" sz="2300" u="sng" dirty="0" smtClean="0">
                <a:solidFill>
                  <a:srgbClr val="0070C0"/>
                </a:solidFill>
              </a:rPr>
              <a:t>esf2k2z11-tabrel-mode-pgs.html   </a:t>
            </a:r>
            <a:r>
              <a:rPr lang="ru-RU" sz="2300" dirty="0"/>
              <a:t>- Спортивное </a:t>
            </a:r>
            <a:r>
              <a:rPr lang="ru-RU" sz="2300" dirty="0" err="1"/>
              <a:t>тейпирование</a:t>
            </a:r>
            <a:r>
              <a:rPr lang="ru-RU" sz="2300" dirty="0"/>
              <a:t>: иллюстрированное руководство для </a:t>
            </a:r>
            <a:r>
              <a:rPr lang="ru-RU" sz="2300" dirty="0" smtClean="0"/>
              <a:t>врачей;</a:t>
            </a:r>
          </a:p>
          <a:p>
            <a:r>
              <a:rPr lang="ru-RU" sz="2300" dirty="0" smtClean="0"/>
              <a:t>4. </a:t>
            </a:r>
            <a:r>
              <a:rPr lang="en-US" sz="2300" dirty="0" smtClean="0"/>
              <a:t>Carla </a:t>
            </a:r>
            <a:r>
              <a:rPr lang="en-US" sz="2300" dirty="0" err="1"/>
              <a:t>Stecco</a:t>
            </a:r>
            <a:r>
              <a:rPr lang="ru-RU" sz="2300" dirty="0"/>
              <a:t>. Полный атлас анатомии человека. </a:t>
            </a:r>
            <a:r>
              <a:rPr lang="ru-RU" sz="2300" dirty="0" smtClean="0"/>
              <a:t>Мышечно-фасциальные </a:t>
            </a:r>
            <a:r>
              <a:rPr lang="ru-RU" sz="2300" dirty="0"/>
              <a:t>цепи. </a:t>
            </a:r>
            <a:endParaRPr lang="ru-RU" sz="2300" dirty="0" smtClean="0"/>
          </a:p>
          <a:p>
            <a:r>
              <a:rPr lang="ru-RU" sz="2300" dirty="0" smtClean="0"/>
              <a:t>5</a:t>
            </a:r>
            <a:r>
              <a:rPr lang="ru-RU" sz="2300" dirty="0"/>
              <a:t>. </a:t>
            </a:r>
            <a:r>
              <a:rPr lang="ru-RU" sz="2300" dirty="0" err="1"/>
              <a:t>Йегер</a:t>
            </a:r>
            <a:r>
              <a:rPr lang="ru-RU" sz="2300" dirty="0"/>
              <a:t> Й.М., </a:t>
            </a:r>
            <a:r>
              <a:rPr lang="ru-RU" sz="2300" dirty="0" err="1"/>
              <a:t>Крюгер</a:t>
            </a:r>
            <a:r>
              <a:rPr lang="ru-RU" sz="2300" dirty="0"/>
              <a:t> </a:t>
            </a:r>
            <a:r>
              <a:rPr lang="ru-RU" sz="2300" dirty="0" err="1"/>
              <a:t>Карстен</a:t>
            </a:r>
            <a:r>
              <a:rPr lang="ru-RU" sz="2300" dirty="0"/>
              <a:t> - Мышцы в спорте. Анатомия.</a:t>
            </a:r>
          </a:p>
          <a:p>
            <a:r>
              <a:rPr lang="ru-RU" sz="2300" dirty="0"/>
              <a:t> Физиология. Тренировка. Реабилитация.</a:t>
            </a:r>
          </a:p>
          <a:p>
            <a:r>
              <a:rPr lang="ru-RU" sz="2300" dirty="0" smtClean="0"/>
              <a:t>6. </a:t>
            </a:r>
            <a:r>
              <a:rPr lang="ru-RU" sz="2300" dirty="0" err="1"/>
              <a:t>Касэ</a:t>
            </a:r>
            <a:r>
              <a:rPr lang="ru-RU" sz="2300" dirty="0"/>
              <a:t> Кензо, и др. «Иллюстрированное руководство по </a:t>
            </a:r>
          </a:p>
          <a:p>
            <a:r>
              <a:rPr lang="ru-RU" sz="2300" dirty="0" err="1"/>
              <a:t>кинезиотейпированию</a:t>
            </a:r>
            <a:r>
              <a:rPr lang="ru-RU" sz="2300" dirty="0"/>
              <a:t>. Принципы и техники». 2010</a:t>
            </a:r>
          </a:p>
          <a:p>
            <a:r>
              <a:rPr lang="ru-RU" sz="2300" dirty="0" smtClean="0"/>
              <a:t>7</a:t>
            </a:r>
            <a:r>
              <a:rPr lang="ru-RU" sz="2300" dirty="0"/>
              <a:t>. Методика </a:t>
            </a:r>
            <a:r>
              <a:rPr lang="ru-RU" sz="2300" dirty="0" err="1"/>
              <a:t>кинезиологического</a:t>
            </a:r>
            <a:r>
              <a:rPr lang="ru-RU" sz="2300" dirty="0"/>
              <a:t> </a:t>
            </a:r>
            <a:r>
              <a:rPr lang="ru-RU" sz="2300" dirty="0" err="1"/>
              <a:t>тейпирования</a:t>
            </a:r>
            <a:r>
              <a:rPr lang="ru-RU" sz="2300" dirty="0"/>
              <a:t>. Введение</a:t>
            </a:r>
          </a:p>
          <a:p>
            <a:r>
              <a:rPr lang="ru-RU" sz="2300" dirty="0"/>
              <a:t>и клиническое применение. 2019</a:t>
            </a:r>
          </a:p>
          <a:p>
            <a:r>
              <a:rPr lang="ru-RU" sz="2300" dirty="0" smtClean="0"/>
              <a:t>8. </a:t>
            </a:r>
            <a:r>
              <a:rPr lang="ru-RU" sz="2300" dirty="0"/>
              <a:t>Руководство ARES по </a:t>
            </a:r>
            <a:r>
              <a:rPr lang="ru-RU" sz="2300" dirty="0" err="1"/>
              <a:t>кинезиологическому</a:t>
            </a:r>
            <a:r>
              <a:rPr lang="ru-RU" sz="2300" dirty="0"/>
              <a:t> </a:t>
            </a:r>
            <a:r>
              <a:rPr lang="ru-RU" sz="2300" dirty="0" err="1" smtClean="0"/>
              <a:t>тейпированию</a:t>
            </a:r>
            <a:r>
              <a:rPr lang="ru-RU" sz="2300" dirty="0" smtClean="0"/>
              <a:t>.</a:t>
            </a:r>
          </a:p>
          <a:p>
            <a:r>
              <a:rPr lang="ru-RU" sz="2300" dirty="0"/>
              <a:t>9. Касаткин М.С., </a:t>
            </a:r>
            <a:r>
              <a:rPr lang="ru-RU" sz="2300" dirty="0" err="1"/>
              <a:t>Ачкасов</a:t>
            </a:r>
            <a:r>
              <a:rPr lang="ru-RU" sz="2300" dirty="0"/>
              <a:t> Е.Е., Добровольский О.Б. Основы </a:t>
            </a:r>
            <a:endParaRPr lang="ru-RU" sz="2300" dirty="0" smtClean="0"/>
          </a:p>
          <a:p>
            <a:r>
              <a:rPr lang="ru-RU" sz="2300" dirty="0" err="1" smtClean="0"/>
              <a:t>Кинезиотейпирования</a:t>
            </a:r>
            <a:r>
              <a:rPr lang="ru-RU" sz="2300" dirty="0"/>
              <a:t>. Учебное пособие. — М.: Спорт, 2015.</a:t>
            </a:r>
            <a:endParaRPr lang="ru-RU" sz="2200" dirty="0">
              <a:solidFill>
                <a:srgbClr val="002060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4482" y="3509210"/>
            <a:ext cx="4186990" cy="31402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1707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84555" cy="17845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97794" y="205073"/>
            <a:ext cx="1030134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kern="100" dirty="0" smtClean="0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1988 год – Олимпийские игры в Сеуле.</a:t>
            </a:r>
            <a:r>
              <a:rPr lang="ru-RU" sz="2800" b="1" kern="1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200" b="1" kern="1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Выступление японских спортсменов с тейпами вызвал общественный интерес.</a:t>
            </a:r>
            <a:endParaRPr lang="ru-RU" sz="2200" b="1" kern="100" dirty="0">
              <a:solidFill>
                <a:schemeClr val="accent1">
                  <a:lumMod val="50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73" y="1784555"/>
            <a:ext cx="10616812" cy="4313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86" y="70987"/>
            <a:ext cx="1440907" cy="14409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80599" y="1232255"/>
            <a:ext cx="5897526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300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 1895 года хирург-ортопед </a:t>
            </a:r>
            <a:r>
              <a:rPr lang="ru-RU" sz="2300" kern="100" dirty="0" err="1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Вирджил</a:t>
            </a:r>
            <a:r>
              <a:rPr lang="ru-RU" sz="2300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300" kern="1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Гибни </a:t>
            </a:r>
            <a:r>
              <a:rPr lang="ru-RU" sz="2300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из США работал над методикой наложения </a:t>
            </a:r>
            <a:r>
              <a:rPr lang="ru-RU" sz="2300" kern="1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 голеностопный сустав </a:t>
            </a:r>
            <a:r>
              <a:rPr lang="ru-RU" sz="2300" kern="100" dirty="0" err="1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прорезиненой</a:t>
            </a:r>
            <a:r>
              <a:rPr lang="ru-RU" sz="2300" kern="1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ленты с клеящим слоем с одной </a:t>
            </a:r>
            <a:r>
              <a:rPr lang="ru-RU" sz="2300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стороны, применяя технику </a:t>
            </a:r>
            <a:r>
              <a:rPr lang="ru-RU" sz="2300" kern="1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300" kern="100" dirty="0" err="1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корзинчатого</a:t>
            </a:r>
            <a:r>
              <a:rPr lang="ru-RU" sz="2300" kern="1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плетения</a:t>
            </a:r>
            <a:r>
              <a:rPr lang="ru-RU" sz="2300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</a:p>
          <a:p>
            <a:pPr algn="just"/>
            <a:r>
              <a:rPr lang="ru-RU" sz="2300" kern="1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Компания «Джонсон и Джонсон» одной из первых начала экспериментировать с различными клеями и </a:t>
            </a:r>
            <a:r>
              <a:rPr lang="ru-RU" sz="2300" kern="1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составами </a:t>
            </a:r>
            <a:r>
              <a:rPr lang="ru-RU" sz="2300" kern="1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тейпов. </a:t>
            </a:r>
            <a:endParaRPr lang="ru-RU" sz="2300" kern="1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300" kern="1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300" kern="1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1899 году они представили свои новые </a:t>
            </a:r>
            <a:r>
              <a:rPr lang="ru-RU" sz="2300" kern="1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тейпы, </a:t>
            </a:r>
            <a:r>
              <a:rPr lang="ru-RU" sz="2300" kern="1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содержащие в основе оксид цинка. Эти пластыри и явились родоначальниками профессиональных спортивных жестких тейпов, которыми пользуются сейчас специалисты по всему миру. </a:t>
            </a:r>
            <a:endParaRPr lang="ru-RU" sz="23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74994" y="321545"/>
            <a:ext cx="10517006" cy="619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200" b="1" kern="1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АТЛЕТИЧЕСКОЕ (СПОРТИВНОЕ) ЖЕСТКОЕ ТЕЙПИРОВАНИЕ</a:t>
            </a:r>
            <a:endParaRPr lang="ru-RU" sz="3200" b="1" kern="100" dirty="0">
              <a:solidFill>
                <a:schemeClr val="accent1">
                  <a:lumMod val="50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2141" y="1639705"/>
            <a:ext cx="2182062" cy="46400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87" y="1637047"/>
            <a:ext cx="2881814" cy="46400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7" y="0"/>
            <a:ext cx="1440907" cy="14409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22922" y="933890"/>
            <a:ext cx="736740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kern="1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Спортивное жесткое </a:t>
            </a:r>
            <a:r>
              <a:rPr lang="ru-RU" sz="2800" b="1" kern="100" dirty="0" err="1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тейпирование</a:t>
            </a:r>
            <a:r>
              <a:rPr lang="ru-RU" sz="2800" b="1" kern="1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2300" kern="1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методика наложения спортивного тейпа, позволяющая создать условия для ограничения подвижности/стабилизации или уменьшения/исчезновения объема патологических движений в суставах нижних и верхних конечностей посредством фиксации нескольких слоев тейпа на поверхностных тканях.</a:t>
            </a:r>
            <a:endParaRPr lang="ru-RU" sz="23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17899" y="321545"/>
            <a:ext cx="7293156" cy="619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200" b="1" kern="1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ВИДЫ ТЕЙПИРОВАНИЯ</a:t>
            </a:r>
            <a:endParaRPr lang="ru-RU" sz="3200" b="1" kern="100" dirty="0">
              <a:solidFill>
                <a:schemeClr val="accent1">
                  <a:lumMod val="50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6050" y="840611"/>
            <a:ext cx="3315950" cy="24808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3243714" y="3860873"/>
            <a:ext cx="8129801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</a:rPr>
              <a:t>Кинезиологическое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</a:rPr>
              <a:t>тейпирование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–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ru-RU" sz="2400" dirty="0" err="1">
                <a:solidFill>
                  <a:schemeClr val="accent1">
                    <a:lumMod val="75000"/>
                  </a:schemeClr>
                </a:solidFill>
              </a:rPr>
              <a:t>кинезио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—движение, тейп—лента) немедикаментозная реабилитационная технология лечебно-профилактический и терапевтический эффект которой достигается с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помощью применения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эластичных аппликаций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лентой,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выполненной из специального материала.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22" r="47255" b="26233"/>
          <a:stretch>
            <a:fillRect/>
          </a:stretch>
        </p:blipFill>
        <p:spPr>
          <a:xfrm>
            <a:off x="781482" y="3476686"/>
            <a:ext cx="2092564" cy="31233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887" b="90723" l="977" r="86816">
                        <a14:foregroundMark x1="32324" y1="15723" x2="32324" y2="15723"/>
                        <a14:foregroundMark x1="34863" y1="16113" x2="34863" y2="16113"/>
                        <a14:foregroundMark x1="33691" y1="15137" x2="33691" y2="15137"/>
                        <a14:foregroundMark x1="31641" y1="15039" x2="31641" y2="15039"/>
                        <a14:foregroundMark x1="32910" y1="14453" x2="32910" y2="14453"/>
                        <a14:foregroundMark x1="40039" y1="48926" x2="40039" y2="48926"/>
                        <a14:foregroundMark x1="41211" y1="49121" x2="41211" y2="49121"/>
                        <a14:foregroundMark x1="42090" y1="50000" x2="42090" y2="50000"/>
                        <a14:foregroundMark x1="17578" y1="58301" x2="17578" y2="58301"/>
                        <a14:foregroundMark x1="22754" y1="61328" x2="22754" y2="61328"/>
                        <a14:foregroundMark x1="27148" y1="63574" x2="27148" y2="63574"/>
                        <a14:foregroundMark x1="28906" y1="62207" x2="28906" y2="62207"/>
                        <a14:foregroundMark x1="24316" y1="62500" x2="45215" y2="51270"/>
                        <a14:foregroundMark x1="42578" y1="52051" x2="42578" y2="52051"/>
                        <a14:foregroundMark x1="39746" y1="50879" x2="42285" y2="49414"/>
                        <a14:foregroundMark x1="28027" y1="65039" x2="48926" y2="53223"/>
                        <a14:foregroundMark x1="35547" y1="68945" x2="56152" y2="56152"/>
                        <a14:foregroundMark x1="40137" y1="70117" x2="62500" y2="55273"/>
                        <a14:foregroundMark x1="41992" y1="48730" x2="55859" y2="56738"/>
                        <a14:foregroundMark x1="56348" y1="56348" x2="79883" y2="43164"/>
                        <a14:foregroundMark x1="66992" y1="58301" x2="66992" y2="58301"/>
                        <a14:foregroundMark x1="80469" y1="70996" x2="80469" y2="70996"/>
                        <a14:foregroundMark x1="81055" y1="70801" x2="67676" y2="57031"/>
                        <a14:foregroundMark x1="43262" y1="70508" x2="43262" y2="70508"/>
                        <a14:foregroundMark x1="43750" y1="70801" x2="49805" y2="76855"/>
                        <a14:foregroundMark x1="47168" y1="74121" x2="59766" y2="90527"/>
                        <a14:foregroundMark x1="49805" y1="70801" x2="49805" y2="70801"/>
                        <a14:foregroundMark x1="46680" y1="74121" x2="67969" y2="57813"/>
                        <a14:foregroundMark x1="72559" y1="52051" x2="72559" y2="52051"/>
                        <a14:foregroundMark x1="67871" y1="57617" x2="80469" y2="43457"/>
                        <a14:foregroundMark x1="79688" y1="43750" x2="67578" y2="50293"/>
                        <a14:foregroundMark x1="68555" y1="50098" x2="67285" y2="57813"/>
                        <a14:foregroundMark x1="67578" y1="54590" x2="68750" y2="54590"/>
                        <a14:foregroundMark x1="66699" y1="58984" x2="68555" y2="57227"/>
                        <a14:foregroundMark x1="74707" y1="64941" x2="83887" y2="74707"/>
                        <a14:foregroundMark x1="82227" y1="72168" x2="82227" y2="72168"/>
                        <a14:foregroundMark x1="81738" y1="71289" x2="86816" y2="76172"/>
                        <a14:foregroundMark x1="81641" y1="71582" x2="81641" y2="71582"/>
                        <a14:foregroundMark x1="84473" y1="75293" x2="84473" y2="75293"/>
                        <a14:foregroundMark x1="73145" y1="63184" x2="73145" y2="63184"/>
                        <a14:backgroundMark x1="40625" y1="73926" x2="40625" y2="73926"/>
                        <a14:backgroundMark x1="44922" y1="75000" x2="44922" y2="75000"/>
                        <a14:backgroundMark x1="71387" y1="57617" x2="71387" y2="57617"/>
                        <a14:backgroundMark x1="72461" y1="55859" x2="72461" y2="55859"/>
                        <a14:backgroundMark x1="70410" y1="59180" x2="70410" y2="59180"/>
                        <a14:backgroundMark x1="69336" y1="56934" x2="69336" y2="56934"/>
                        <a14:backgroundMark x1="77734" y1="46973" x2="77734" y2="46973"/>
                        <a14:backgroundMark x1="69629" y1="58105" x2="69629" y2="58105"/>
                        <a14:backgroundMark x1="60352" y1="91309" x2="60352" y2="91309"/>
                        <a14:backgroundMark x1="83105" y1="73242" x2="83105" y2="73242"/>
                        <a14:backgroundMark x1="77930" y1="67871" x2="77930" y2="67871"/>
                        <a14:backgroundMark x1="78418" y1="68457" x2="83691" y2="73047"/>
                        <a14:backgroundMark x1="69922" y1="58594" x2="69922" y2="58594"/>
                        <a14:backgroundMark x1="70215" y1="58691" x2="78516" y2="68457"/>
                        <a14:backgroundMark x1="46875" y1="78516" x2="46875" y2="78516"/>
                        <a14:backgroundMark x1="48926" y1="77246" x2="48926" y2="77246"/>
                        <a14:backgroundMark x1="72852" y1="62695" x2="84277" y2="75098"/>
                        <a14:backgroundMark x1="47461" y1="76270" x2="47461" y2="76270"/>
                        <a14:backgroundMark x1="45801" y1="73633" x2="45801" y2="736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766587" flipH="1" flipV="1">
            <a:off x="404777" y="2717633"/>
            <a:ext cx="4766754" cy="476675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26" y="70987"/>
            <a:ext cx="1546057" cy="15460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57525" y="961868"/>
            <a:ext cx="9668176" cy="5369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2200" b="1" kern="1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ru-RU" sz="2200" b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слой - </a:t>
            </a:r>
            <a:r>
              <a:rPr lang="ru-RU" sz="2200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это </a:t>
            </a:r>
            <a:r>
              <a:rPr lang="ru-RU" sz="2200" kern="1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100 % хлопковый, нейлоновый или синтетический шелковый материал , в который волнообразно вшиты и переплетены эластичные полиуретановые нити, благодаря которым достигается схожесть с человеческой кожей. Состав ткани, не содержащий абсолютно никаких лекарственных средств, позволяет коже под ним дышать и быстро сохнуть, а так же использоваться круглосуточно на протяжении 5 дней, даже в воде. </a:t>
            </a:r>
            <a:endParaRPr lang="ru-RU" sz="2200" kern="100" dirty="0" smtClean="0">
              <a:solidFill>
                <a:schemeClr val="accent1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2200" b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ru-RU" sz="2200" b="1" kern="1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слой -</a:t>
            </a:r>
            <a:r>
              <a:rPr lang="ru-RU" sz="2200" kern="1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kern="100" dirty="0" err="1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гипоаллергенный</a:t>
            </a:r>
            <a:r>
              <a:rPr lang="ru-RU" sz="2200" kern="1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клей на акриловой основе, обеспечивающий надежную фиксацию на коже. Полностью активизируется за счёт температуры тела через 15-20 минут </a:t>
            </a:r>
            <a:r>
              <a:rPr lang="ru-RU" sz="2200" kern="100" dirty="0" err="1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минут</a:t>
            </a:r>
            <a:r>
              <a:rPr lang="ru-RU" sz="2200" kern="1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после приклеивания. Акриловая основа длительно сохраняет эластичность и не меняет своих свойств в воде.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2200" b="1" kern="1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 слой - </a:t>
            </a:r>
            <a:r>
              <a:rPr lang="ru-RU" sz="2200" kern="1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состоит из защитной вощёной бумаги с силиконовым слоем. На него наносят рисунок, разметку, чтобы ленту было удобно разрезать для применения.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63164" y="245839"/>
            <a:ext cx="9908085" cy="619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kern="100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СОСТАВ ТЕЙПОВ</a:t>
            </a:r>
            <a:endParaRPr lang="ru-RU" sz="3200" b="1" kern="1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600" b="90000" l="3600" r="95000">
                        <a14:foregroundMark x1="12400" y1="29200" x2="12400" y2="29200"/>
                        <a14:foregroundMark x1="8200" y1="39000" x2="8200" y2="39000"/>
                        <a14:foregroundMark x1="8800" y1="43400" x2="8800" y2="43400"/>
                        <a14:foregroundMark x1="7000" y1="47800" x2="7000" y2="47800"/>
                        <a14:foregroundMark x1="7200" y1="43600" x2="7200" y2="43600"/>
                        <a14:foregroundMark x1="8200" y1="40800" x2="8200" y2="40800"/>
                        <a14:foregroundMark x1="7800" y1="42800" x2="7800" y2="42800"/>
                        <a14:foregroundMark x1="7200" y1="46000" x2="7200" y2="46000"/>
                        <a14:foregroundMark x1="19600" y1="18600" x2="19600" y2="18600"/>
                        <a14:foregroundMark x1="19200" y1="17000" x2="19200" y2="17000"/>
                        <a14:foregroundMark x1="23800" y1="12000" x2="23800" y2="12000"/>
                        <a14:foregroundMark x1="25600" y1="11200" x2="25600" y2="11200"/>
                        <a14:foregroundMark x1="24800" y1="9400" x2="24800" y2="9400"/>
                        <a14:foregroundMark x1="23600" y1="10200" x2="23600" y2="10200"/>
                        <a14:foregroundMark x1="7200" y1="40000" x2="7200" y2="40000"/>
                        <a14:foregroundMark x1="7000" y1="41400" x2="7000" y2="41400"/>
                        <a14:foregroundMark x1="6600" y1="44800" x2="6600" y2="4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7" y="1203665"/>
            <a:ext cx="2708710" cy="270871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399772" y="6115609"/>
            <a:ext cx="6525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Длинна тейпа в рулоне как правило 5 м. Ширина самая разная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123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19" y="471365"/>
            <a:ext cx="3215111" cy="321511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2065" y="341222"/>
            <a:ext cx="20417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sz="3200" b="1" kern="100" dirty="0" err="1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Nasara</a:t>
            </a:r>
            <a:endParaRPr lang="ru-RU" sz="3200" b="1" kern="100" dirty="0" smtClean="0">
              <a:solidFill>
                <a:schemeClr val="accent1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ru-RU" sz="3200" b="1" kern="100" dirty="0" smtClean="0">
              <a:solidFill>
                <a:schemeClr val="accent1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3688" y="1312561"/>
            <a:ext cx="3396495" cy="239752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483776" y="1019539"/>
            <a:ext cx="24116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sz="3200" b="1" kern="100" dirty="0" err="1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Bbtape</a:t>
            </a:r>
            <a:endParaRPr lang="en-US" sz="3200" b="1" kern="100" dirty="0">
              <a:solidFill>
                <a:schemeClr val="accent1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265" y="727587"/>
            <a:ext cx="2765849" cy="276584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997412" y="727439"/>
            <a:ext cx="15817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sz="3200" b="1" kern="100" dirty="0" err="1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Spol</a:t>
            </a:r>
            <a:endParaRPr lang="en-US" sz="3200" b="1" kern="100" dirty="0">
              <a:solidFill>
                <a:schemeClr val="accent1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19" y="3950799"/>
            <a:ext cx="2883836" cy="268759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68319" y="3950799"/>
            <a:ext cx="17614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sz="3200" b="1" kern="100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Ares</a:t>
            </a:r>
            <a:endParaRPr lang="en-US" sz="3200" b="1" kern="1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644" y="3835977"/>
            <a:ext cx="2928311" cy="270870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262963" y="6053623"/>
            <a:ext cx="46137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sz="3200" b="1" kern="100" dirty="0" err="1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CureTape</a:t>
            </a:r>
            <a:r>
              <a:rPr lang="en-US" sz="3200" b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3200" b="1" kern="100" dirty="0" err="1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PhysioTape</a:t>
            </a:r>
            <a:r>
              <a:rPr lang="en-US" sz="3200" b="1" kern="1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7578" y="3766407"/>
            <a:ext cx="3851329" cy="2871991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7517143" y="3836020"/>
            <a:ext cx="21752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sz="3200" b="1" kern="100" dirty="0" err="1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KeyAktiv</a:t>
            </a:r>
            <a:endParaRPr lang="en-US" sz="3200" b="1" kern="100" dirty="0">
              <a:solidFill>
                <a:schemeClr val="accent1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838" y="133750"/>
            <a:ext cx="98212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kern="100" dirty="0" smtClean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ФИРМЫ-</a:t>
            </a:r>
            <a:r>
              <a:rPr lang="ru-RU" sz="3600" b="1" kern="100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ПРОИЗВОДИТЕЛИ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96253" y="3513951"/>
            <a:ext cx="4613710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1900" b="1" kern="1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Черный - индивидуализация</a:t>
            </a:r>
            <a:endParaRPr lang="en-US" sz="1900" b="1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253" y="133750"/>
            <a:ext cx="12095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kern="100" dirty="0" smtClean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ЦВЕТА  ТЕЙПОВ – ПСИХОТЕРАПЕВТИЧЕСКОЕ ВОЗДЕЙСТВИЕ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1" y="1354464"/>
            <a:ext cx="2862905" cy="2020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0" y="779532"/>
            <a:ext cx="57751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000" b="1" kern="100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Красный (розовый)-тонизирующий,</a:t>
            </a:r>
          </a:p>
          <a:p>
            <a:pPr algn="just"/>
            <a:r>
              <a:rPr lang="ru-RU" sz="2000" b="1" kern="100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стимулирующий</a:t>
            </a:r>
          </a:p>
          <a:p>
            <a:pPr algn="just"/>
            <a:endParaRPr lang="ru-RU" sz="3200" b="1" kern="100" dirty="0" smtClean="0">
              <a:solidFill>
                <a:schemeClr val="accent1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7006" y="1112930"/>
            <a:ext cx="2540000" cy="25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427855" y="930910"/>
            <a:ext cx="4543425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000" b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Синий(голубой)–охлаждающий, расслабляющий</a:t>
            </a:r>
            <a:endParaRPr lang="en-US" sz="2000" b="1" kern="100" dirty="0">
              <a:solidFill>
                <a:schemeClr val="accent1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2851" y="1034252"/>
            <a:ext cx="2512803" cy="25128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8459470" y="779780"/>
            <a:ext cx="3881120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000" b="1" kern="100" dirty="0" smtClean="0">
                <a:solidFill>
                  <a:schemeClr val="accent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Зеленый-регенерирующий</a:t>
            </a:r>
            <a:endParaRPr lang="en-US" sz="2000" b="1" kern="100" dirty="0">
              <a:solidFill>
                <a:schemeClr val="accent6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848" y="4105276"/>
            <a:ext cx="2698750" cy="23570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963" y="3652930"/>
            <a:ext cx="3143994" cy="31439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3614036" y="3513951"/>
            <a:ext cx="52207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ru-RU" b="1" kern="100" dirty="0" smtClean="0">
                <a:solidFill>
                  <a:schemeClr val="accent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Коричневый (бежевый) – нейтральный, стабилизирующий</a:t>
            </a:r>
            <a:endParaRPr lang="en-US" b="1" kern="100" dirty="0">
              <a:solidFill>
                <a:schemeClr val="accent2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809" y="3888912"/>
            <a:ext cx="2908012" cy="2908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Прямоугольник 14"/>
          <p:cNvSpPr/>
          <p:nvPr/>
        </p:nvSpPr>
        <p:spPr>
          <a:xfrm>
            <a:off x="8459709" y="3547055"/>
            <a:ext cx="4264601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100" b="1" kern="100" dirty="0" smtClean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Желтый-баланс, гармония</a:t>
            </a:r>
            <a:endParaRPr lang="en-US" sz="2100" b="1" kern="100" dirty="0">
              <a:solidFill>
                <a:srgbClr val="FFFF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6253" y="133750"/>
            <a:ext cx="12095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kern="100" dirty="0" smtClean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ФИЗИОЛОГИЧЕСКИЕ МЕХАНИЗМЫ ВОЗДЕЙСТВИЯ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71637" y="780081"/>
            <a:ext cx="10915049" cy="246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200" b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Стимуляция тактильных рецепторов кожи;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200" b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Механическое изменение стереотипа движения – облегчает или ограничивает движение в суставе;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200" b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Изменение </a:t>
            </a:r>
            <a:r>
              <a:rPr lang="ru-RU" sz="2200" b="1" kern="100" dirty="0" err="1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межфасциального</a:t>
            </a:r>
            <a:r>
              <a:rPr lang="ru-RU" sz="2200" b="1" kern="1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b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(клетчаточного) пространства </a:t>
            </a:r>
            <a:r>
              <a:rPr lang="ru-RU" sz="2200" b="1" kern="1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200" b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за </a:t>
            </a:r>
            <a:r>
              <a:rPr lang="ru-RU" sz="2200" b="1" kern="1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счёт натяжения тейпа, который приподнимает кожу и формирует дополнительное внутритканевое </a:t>
            </a:r>
            <a:r>
              <a:rPr lang="ru-RU" sz="2200" b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пространство;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endParaRPr lang="ru-RU" sz="2200" b="1" kern="100" dirty="0" smtClean="0">
              <a:solidFill>
                <a:schemeClr val="accent1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-134" y="2782702"/>
            <a:ext cx="12095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kern="100" dirty="0" smtClean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КЛИНИЧЕСКИЙ ЭФФЕКТ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580689" y="3241073"/>
            <a:ext cx="8221581" cy="1783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200" b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Уменьшение боли;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200" b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Облегчение или ограничение движения в суставе;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200" b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Уменьшение межтканевого давления, снятие отека;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200" b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Увеличение </a:t>
            </a:r>
            <a:r>
              <a:rPr lang="ru-RU" sz="2200" b="1" kern="100" dirty="0" err="1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лимфотока</a:t>
            </a:r>
            <a:r>
              <a:rPr lang="ru-RU" sz="2200" b="1" kern="100" dirty="0" smtClean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endParaRPr lang="ru-RU" sz="2200" b="1" kern="100" dirty="0" smtClean="0">
              <a:solidFill>
                <a:schemeClr val="accent1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Изображение 1" descr="8.1. Физиологическое воздействие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4180" y="4646930"/>
            <a:ext cx="9255760" cy="21297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1877</TotalTime>
  <Words>1962</Words>
  <Application>Microsoft Office PowerPoint</Application>
  <PresentationFormat>Широкоэкранный</PresentationFormat>
  <Paragraphs>196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Arial Black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</dc:creator>
  <cp:lastModifiedBy>Маргарита Ананьева</cp:lastModifiedBy>
  <cp:revision>201</cp:revision>
  <dcterms:created xsi:type="dcterms:W3CDTF">2025-02-11T16:13:00Z</dcterms:created>
  <dcterms:modified xsi:type="dcterms:W3CDTF">2026-02-09T04:07:00Z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C3FAFE03A4E34EF0B05C8732A2F93409_13</vt:lpwstr>
  </property>
  <property fmtid="{D5CDD505-2E9C-101B-9397-08002B2CF9AE}" pid="3" name="KSOProductBuildVer">
    <vt:lpwstr>1049-12.2.0.23196</vt:lpwstr>
  </property>
</Properties>
</file>