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c6c123aa04_2_6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c6c123aa04_2_6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c6c123aa04_2_6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c6c123aa04_2_6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c6c123aa04_2_6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c6c123aa04_2_6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c6c123aa04_2_7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g3c6c123aa04_2_78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3c6c123aa04_2_78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6c123aa04_2_8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3c6c123aa04_2_89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c6c123aa04_2_89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c6c123aa04_2_9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3c6c123aa04_2_95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c6c123aa04_2_95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6c123aa04_2_10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3c6c123aa04_2_10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c6c123aa04_2_10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6c123aa04_2_10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c6c123aa04_2_10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c6c123aa04_2_10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6c123aa04_2_11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3c6c123aa04_2_114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c6c123aa04_2_114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6c123aa04_2_12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3c6c123aa04_2_120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c6c123aa04_2_120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6c123aa04_2_12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3c6c123aa04_2_12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c6c123aa04_2_12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c6c123aa04_2_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3c6c123aa04_2_2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g3c6c123aa04_2_2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c6c123aa04_2_13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g3c6c123aa04_2_133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c6c123aa04_2_133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6c123aa04_2_14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3c6c123aa04_2_14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3c6c123aa04_2_14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c6c123aa04_2_14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3c6c123aa04_2_14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c6c123aa04_2_14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c6c123aa04_2_15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3c6c123aa04_2_153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c6c123aa04_2_153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c6c123aa04_2_15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g3c6c123aa04_2_159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3c6c123aa04_2_159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c6c123aa04_2_16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c6c123aa04_2_165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c6c123aa04_2_165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c6c123aa04_2_17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3c6c123aa04_2_17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3c6c123aa04_2_17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6c123aa04_2_17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g3c6c123aa04_2_17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3c6c123aa04_2_17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c6c123aa04_2_19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g3c6c123aa04_2_194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3c6c123aa04_2_194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c6c123aa04_0_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g3c6c123aa04_0_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3c6c123aa04_0_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6c123aa04_2_1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c6c123aa04_2_1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3c6c123aa04_2_1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c6c123aa04_0_5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g3c6c123aa04_0_5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3c6c123aa04_0_5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c6c123aa04_0_7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3c6c123aa04_0_7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3c6c123aa04_0_7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c6c123aa04_0_8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g3c6c123aa04_0_8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3c6c123aa04_0_8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c6c123aa04_0_2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g3c6c123aa04_0_20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c6c123aa04_0_20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c6c123aa04_0_2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g3c6c123aa04_0_28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3c6c123aa04_0_28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c6c123aa04_0_3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g3c6c123aa04_0_3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3c6c123aa04_0_3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c6c123aa04_0_4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3c6c123aa04_0_4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3c6c123aa04_0_4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c6c123aa04_2_20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3c6c123aa04_2_200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g3c6c123aa04_2_200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c6c123aa04_2_21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g3c6c123aa04_2_21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c6c123aa04_2_21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c6c123aa04_2_21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3c6c123aa04_2_21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3c6c123aa04_2_21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c6c123aa04_2_1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3c6c123aa04_2_18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c6c123aa04_2_18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c6c123aa04_2_23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g3c6c123aa04_2_235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3c6c123aa04_2_235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c6c123aa04_2_24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g3c6c123aa04_2_24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3c6c123aa04_2_24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c6c123aa04_2_25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g3c6c123aa04_2_256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3c6c123aa04_2_256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c6c123aa04_2_26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g3c6c123aa04_2_262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3c6c123aa04_2_262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6c123aa04_2_3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3c6c123aa04_2_31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c6c123aa04_2_31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c6c123aa04_2_3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3c6c123aa04_2_37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3c6c123aa04_2_37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6c123aa04_2_4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c6c123aa04_2_43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c6c123aa04_2_43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6c123aa04_2_4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c6c123aa04_2_49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c6c123aa04_2_49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c6c123aa04_2_5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g3c6c123aa04_2_55:notes"/>
          <p:cNvSpPr txBox="1"/>
          <p:nvPr>
            <p:ph idx="1" type="body"/>
          </p:nvPr>
        </p:nvSpPr>
        <p:spPr>
          <a:xfrm>
            <a:off x="914400" y="4400550"/>
            <a:ext cx="73152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3c6c123aa04_2_55:notes"/>
          <p:cNvSpPr txBox="1"/>
          <p:nvPr>
            <p:ph idx="12" type="sldNum"/>
          </p:nvPr>
        </p:nvSpPr>
        <p:spPr>
          <a:xfrm>
            <a:off x="5179484" y="8685213"/>
            <a:ext cx="39624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/>
          <p:nvPr/>
        </p:nvSpPr>
        <p:spPr>
          <a:xfrm>
            <a:off x="609600" y="60960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🧠 Центральная нервная система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4"/>
          <p:cNvSpPr/>
          <p:nvPr/>
        </p:nvSpPr>
        <p:spPr>
          <a:xfrm>
            <a:off x="914400" y="1249682"/>
            <a:ext cx="73152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Бурное развитие коры головного мозга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⚡ Ускоренная обработка информации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⚠️ Риск переутомления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/>
          <p:nvPr/>
        </p:nvSpPr>
        <p:spPr>
          <a:xfrm>
            <a:off x="609600" y="1249682"/>
            <a:ext cx="7924800" cy="1592580"/>
          </a:xfrm>
          <a:prstGeom prst="roundRect">
            <a:avLst>
              <a:gd fmla="val 45933" name="adj"/>
            </a:avLst>
          </a:prstGeom>
          <a:solidFill>
            <a:srgbClr val="10B98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609600" y="2842259"/>
            <a:ext cx="7924800" cy="1592580"/>
          </a:xfrm>
          <a:prstGeom prst="roundRect">
            <a:avLst>
              <a:gd fmla="val 45933" name="adj"/>
            </a:avLst>
          </a:prstGeom>
          <a:solidFill>
            <a:srgbClr val="EF444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Влияние тренировок на ЦНС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838200" y="1478282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✅ Польза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/>
          <p:nvPr/>
        </p:nvSpPr>
        <p:spPr>
          <a:xfrm>
            <a:off x="1143000" y="1950723"/>
            <a:ext cx="716280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Устойчивость НС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Быстрая реакция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5"/>
          <p:cNvSpPr/>
          <p:nvPr/>
        </p:nvSpPr>
        <p:spPr>
          <a:xfrm>
            <a:off x="838200" y="3070859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❌ Перегрузка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5"/>
          <p:cNvSpPr/>
          <p:nvPr/>
        </p:nvSpPr>
        <p:spPr>
          <a:xfrm>
            <a:off x="1143000" y="3543300"/>
            <a:ext cx="716280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Вялость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Снижение внимания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/>
          <p:nvPr/>
        </p:nvSpPr>
        <p:spPr>
          <a:xfrm>
            <a:off x="609600" y="1249682"/>
            <a:ext cx="7924800" cy="159258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/>
          <p:nvPr/>
        </p:nvSpPr>
        <p:spPr>
          <a:xfrm>
            <a:off x="609600" y="2842259"/>
            <a:ext cx="7924800" cy="159258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6"/>
          <p:cNvSpPr/>
          <p:nvPr/>
        </p:nvSpPr>
        <p:spPr>
          <a:xfrm>
            <a:off x="530352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ССС: тренированные vs нетренированные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6"/>
          <p:cNvSpPr/>
          <p:nvPr/>
        </p:nvSpPr>
        <p:spPr>
          <a:xfrm>
            <a:off x="838200" y="1478282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10B981"/>
                </a:solidFill>
                <a:latin typeface="Arial"/>
                <a:ea typeface="Arial"/>
                <a:cs typeface="Arial"/>
                <a:sym typeface="Arial"/>
              </a:rPr>
              <a:t>✅ Тренированные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6"/>
          <p:cNvSpPr/>
          <p:nvPr/>
        </p:nvSpPr>
        <p:spPr>
          <a:xfrm>
            <a:off x="1143000" y="1950723"/>
            <a:ext cx="716280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Низкий пульс в покое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Лучшее кровоснабжение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6"/>
          <p:cNvSpPr/>
          <p:nvPr/>
        </p:nvSpPr>
        <p:spPr>
          <a:xfrm>
            <a:off x="838200" y="3070859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EF4444"/>
                </a:solidFill>
                <a:latin typeface="Arial"/>
                <a:ea typeface="Arial"/>
                <a:cs typeface="Arial"/>
                <a:sym typeface="Arial"/>
              </a:rPr>
              <a:t>❌ Нетренированные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6"/>
          <p:cNvSpPr/>
          <p:nvPr/>
        </p:nvSpPr>
        <p:spPr>
          <a:xfrm>
            <a:off x="1143000" y="3543300"/>
            <a:ext cx="716280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Резкий рост ЧСС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Char char="•"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Долгое восстановление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🎯 Практические выводы 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7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Умеренные аэробные нагрузки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🏃‍♂️ Бег, ходьба, плавание, походы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🤸 Координация, ловкость, реакция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📊 Контроль самочувствия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🧠 Что развивает ЦНС?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914400" y="1249682"/>
            <a:ext cx="76200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🏃 Аэробные нагрузки средней интенсивности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🤸 Координация: баланс, ловкость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🧩 Нейропластичность через разнообразие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Типы тренировок для ЦНС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9"/>
          <p:cNvSpPr/>
          <p:nvPr/>
        </p:nvSpPr>
        <p:spPr>
          <a:xfrm>
            <a:off x="914400" y="1249682"/>
            <a:ext cx="76200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🤸‍♂️ </a:t>
            </a: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Координация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⚡ </a:t>
            </a: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Плиометрика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⚽ </a:t>
            </a: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Спортивные и </a:t>
            </a:r>
            <a:r>
              <a:rPr b="1" lang="ru" sz="1350">
                <a:solidFill>
                  <a:srgbClr val="CBD5E1"/>
                </a:solidFill>
              </a:rPr>
              <a:t>подвижные </a:t>
            </a: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игры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/>
          <p:nvPr/>
        </p:nvSpPr>
        <p:spPr>
          <a:xfrm>
            <a:off x="609600" y="60960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⚽ Спортивные игры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0"/>
          <p:cNvSpPr/>
          <p:nvPr/>
        </p:nvSpPr>
        <p:spPr>
          <a:xfrm>
            <a:off x="609600" y="1249682"/>
            <a:ext cx="7772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Идеально тренируют ЦНС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0"/>
          <p:cNvSpPr/>
          <p:nvPr/>
        </p:nvSpPr>
        <p:spPr>
          <a:xfrm>
            <a:off x="609600" y="1668782"/>
            <a:ext cx="77724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Требуют быстрого принятия решений, реакции и координации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Принципы тренировки ЦНС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1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📅 Частота: 2-4 раза в неделю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🔄 Разнообразие упражнений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⭐ Качество важнее веса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⚠️ Контроль усталости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/>
          <p:nvPr/>
        </p:nvSpPr>
        <p:spPr>
          <a:xfrm>
            <a:off x="609600" y="60960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F4444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EF4444"/>
                </a:solidFill>
                <a:latin typeface="Arial"/>
                <a:ea typeface="Arial"/>
                <a:cs typeface="Arial"/>
                <a:sym typeface="Arial"/>
              </a:rPr>
              <a:t>⚠️ Признаки перенапряжения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2"/>
          <p:cNvSpPr/>
          <p:nvPr/>
        </p:nvSpPr>
        <p:spPr>
          <a:xfrm>
            <a:off x="914400" y="1249682"/>
            <a:ext cx="73152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🐌 Замедленная реакция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😤 Раздражительность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😴 Сонливость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2"/>
          <p:cNvSpPr/>
          <p:nvPr/>
        </p:nvSpPr>
        <p:spPr>
          <a:xfrm>
            <a:off x="609600" y="2632714"/>
            <a:ext cx="7772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FBBF24"/>
                </a:solidFill>
                <a:latin typeface="Arial"/>
                <a:ea typeface="Arial"/>
                <a:cs typeface="Arial"/>
                <a:sym typeface="Arial"/>
              </a:rPr>
              <a:t>→ Снижайте нагрузку!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😌 Психоэмоциональный режим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3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Физическая активность снижает стресс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😊 Позитивная атмосфера 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😴 Регулярный сон от 8 часов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📵 Отдых от гаджетов для ЦНС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3" name="Google Shape;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782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6"/>
          <p:cNvSpPr/>
          <p:nvPr/>
        </p:nvSpPr>
        <p:spPr>
          <a:xfrm>
            <a:off x="1088700" y="504775"/>
            <a:ext cx="7344600" cy="18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Arial"/>
              <a:buNone/>
            </a:pPr>
            <a:r>
              <a:rPr b="1" i="0" lang="ru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🏔️</a:t>
            </a:r>
            <a:r>
              <a:rPr b="1" i="0" lang="ru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ru" sz="1900">
                <a:solidFill>
                  <a:srgbClr val="FFFFFF"/>
                </a:solidFill>
              </a:rPr>
              <a:t>Оптимизация тренировочного процесса. Применение спортивного питания и систематизация нагрузки при подготовке подростков к многодневным походам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16" title="photo_2026-02-09_23-38-2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5263" y="2192751"/>
            <a:ext cx="4273475" cy="239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6" name="Google Shape;20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4"/>
          <p:cNvSpPr/>
          <p:nvPr/>
        </p:nvSpPr>
        <p:spPr>
          <a:xfrm>
            <a:off x="2859286" y="1550668"/>
            <a:ext cx="3425428" cy="2758440"/>
          </a:xfrm>
          <a:prstGeom prst="rect">
            <a:avLst/>
          </a:prstGeom>
          <a:solidFill>
            <a:srgbClr val="1E293B">
              <a:alpha val="80000"/>
            </a:srgbClr>
          </a:solidFill>
          <a:ln cap="flat" cmpd="sng" w="2285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76200">
              <a:srgbClr val="10B981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34"/>
          <p:cNvSpPr/>
          <p:nvPr/>
        </p:nvSpPr>
        <p:spPr>
          <a:xfrm>
            <a:off x="2022653" y="834396"/>
            <a:ext cx="5098694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🏔️ Цель: Горный поход 2 к.с.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3186946" y="1878332"/>
            <a:ext cx="2770108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📍 Западный Кавказ, июль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⏱️ </a:t>
            </a:r>
            <a:r>
              <a:rPr lang="ru" sz="1500">
                <a:solidFill>
                  <a:srgbClr val="CBD5E1"/>
                </a:solidFill>
              </a:rPr>
              <a:t>10</a:t>
            </a: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r>
              <a:rPr lang="ru" sz="1500">
                <a:solidFill>
                  <a:srgbClr val="CBD5E1"/>
                </a:solidFill>
              </a:rPr>
              <a:t>4</a:t>
            </a: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дней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⛰️ </a:t>
            </a:r>
            <a:r>
              <a:rPr lang="ru" sz="1500">
                <a:solidFill>
                  <a:srgbClr val="CBD5E1"/>
                </a:solidFill>
              </a:rPr>
              <a:t>5</a:t>
            </a: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00-</a:t>
            </a:r>
            <a:r>
              <a:rPr lang="ru" sz="1500">
                <a:solidFill>
                  <a:srgbClr val="CBD5E1"/>
                </a:solidFill>
              </a:rPr>
              <a:t>1500</a:t>
            </a: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м/день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🎒 15-20 кг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📅 Макроцикл (январь-июль, 7 месяцев)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5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❄️ Январь-февраль: Общая физподготовка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🌱 Март-май: Подготовительный период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☀️ Июнь: Специализация под поход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🔥 Июль: Походный период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❄️ Период 1: Общая подготовка (янв-фев)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6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⏱️ 2-3 тренировки/неделю по 60-90 мин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🏃 Бег в парке 30-40 мин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💪 Силовые: приседания, выпады, планка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🎮 Игры и эстафеты для координации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7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🌱 Период 2: Подготовительный (март)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7"/>
          <p:cNvSpPr/>
          <p:nvPr/>
        </p:nvSpPr>
        <p:spPr>
          <a:xfrm>
            <a:off x="914400" y="1249682"/>
            <a:ext cx="76200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2-3 тренировки/неделю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lang="ru" sz="1350">
                <a:solidFill>
                  <a:srgbClr val="CBD5E1"/>
                </a:solidFill>
              </a:rPr>
              <a:t>аэробная нагрузка 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30-45 мин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1 день: силовая (</a:t>
            </a:r>
            <a:r>
              <a:rPr lang="ru" sz="1350">
                <a:solidFill>
                  <a:srgbClr val="CBD5E1"/>
                </a:solidFill>
              </a:rPr>
              <a:t>фулбоди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) + растяжка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8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🌱 Период 2: Подготовительный (апр-май)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8"/>
          <p:cNvSpPr/>
          <p:nvPr/>
        </p:nvSpPr>
        <p:spPr>
          <a:xfrm>
            <a:off x="914400" y="1249674"/>
            <a:ext cx="7620000" cy="19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2 дня: </a:t>
            </a:r>
            <a:r>
              <a:rPr lang="ru" sz="1350">
                <a:solidFill>
                  <a:srgbClr val="CBD5E1"/>
                </a:solidFill>
              </a:rPr>
              <a:t>аэробная нагрузка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45-60 мин (в горку)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1 день: силовые (</a:t>
            </a:r>
            <a:r>
              <a:rPr lang="ru" sz="1350">
                <a:solidFill>
                  <a:srgbClr val="CBD5E1"/>
                </a:solidFill>
              </a:rPr>
              <a:t>взрывная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мо</a:t>
            </a:r>
            <a:r>
              <a:rPr lang="ru" sz="1350">
                <a:solidFill>
                  <a:srgbClr val="CBD5E1"/>
                </a:solidFill>
              </a:rPr>
              <a:t>щность/силовая выносливость) 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+ стабильность (мышцы стабилизаторы) 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1 раз в </a:t>
            </a:r>
            <a:r>
              <a:rPr lang="ru" sz="1350">
                <a:solidFill>
                  <a:srgbClr val="CBD5E1"/>
                </a:solidFill>
              </a:rPr>
              <a:t>неделю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" sz="1350">
                <a:solidFill>
                  <a:srgbClr val="CBD5E1"/>
                </a:solidFill>
              </a:rPr>
              <a:t>активная ходовая нагрузка 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6-9  часов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Рюкзак </a:t>
            </a:r>
            <a:r>
              <a:rPr lang="ru" sz="1350">
                <a:solidFill>
                  <a:srgbClr val="CBD5E1"/>
                </a:solidFill>
              </a:rPr>
              <a:t>10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ru" sz="1350">
                <a:solidFill>
                  <a:srgbClr val="CBD5E1"/>
                </a:solidFill>
              </a:rPr>
              <a:t>12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кг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9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☀️ Период 3: Специализация (июнь)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9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⏱️ 3-4 тренировки/неделю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🎒 Ходьба 2-3 часа с рюкзаком 8-10 кг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⛰️ Перепад высот 300-500 м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📅 Пример недели (март-май)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0"/>
          <p:cNvSpPr/>
          <p:nvPr/>
        </p:nvSpPr>
        <p:spPr>
          <a:xfrm>
            <a:off x="914400" y="1249682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Понедельник: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бег 30-40 мин + растяжка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Среда: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силовая </a:t>
            </a:r>
            <a:r>
              <a:rPr lang="ru" sz="1350">
                <a:solidFill>
                  <a:srgbClr val="CBD5E1"/>
                </a:solidFill>
              </a:rPr>
              <a:t>тренировка с собственным весом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Пятница: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ходьба с рюкзаком </a:t>
            </a:r>
            <a:r>
              <a:rPr lang="ru" sz="1350">
                <a:solidFill>
                  <a:srgbClr val="CBD5E1"/>
                </a:solidFill>
              </a:rPr>
              <a:t>10-12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кг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1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Воскресенье: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 велосипед или п</a:t>
            </a:r>
            <a:r>
              <a:rPr lang="ru" sz="1350">
                <a:solidFill>
                  <a:srgbClr val="CBD5E1"/>
                </a:solidFill>
              </a:rPr>
              <a:t>вд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/>
          <p:cNvSpPr/>
          <p:nvPr/>
        </p:nvSpPr>
        <p:spPr>
          <a:xfrm>
            <a:off x="609600" y="1249682"/>
            <a:ext cx="7924800" cy="1051560"/>
          </a:xfrm>
          <a:prstGeom prst="rect">
            <a:avLst/>
          </a:prstGeom>
          <a:noFill/>
          <a:ln cap="flat" cmpd="sng" w="15225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38BDF8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41"/>
          <p:cNvSpPr/>
          <p:nvPr/>
        </p:nvSpPr>
        <p:spPr>
          <a:xfrm>
            <a:off x="609600" y="2301246"/>
            <a:ext cx="7924800" cy="1051560"/>
          </a:xfrm>
          <a:prstGeom prst="rect">
            <a:avLst/>
          </a:prstGeom>
          <a:noFill/>
          <a:ln cap="flat" cmpd="sng" w="152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10B981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1"/>
          <p:cNvSpPr/>
          <p:nvPr/>
        </p:nvSpPr>
        <p:spPr>
          <a:xfrm>
            <a:off x="609600" y="3383288"/>
            <a:ext cx="7924800" cy="1051500"/>
          </a:xfrm>
          <a:prstGeom prst="rect">
            <a:avLst/>
          </a:prstGeom>
          <a:noFill/>
          <a:ln cap="flat" cmpd="sng" w="15225">
            <a:solidFill>
              <a:srgbClr val="FBBF24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FBBF24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41"/>
          <p:cNvSpPr/>
          <p:nvPr/>
        </p:nvSpPr>
        <p:spPr>
          <a:xfrm>
            <a:off x="609600" y="4465289"/>
            <a:ext cx="7924800" cy="1051500"/>
          </a:xfrm>
          <a:prstGeom prst="rect">
            <a:avLst/>
          </a:prstGeom>
          <a:noFill/>
          <a:ln cap="flat" cmpd="sng" w="15225">
            <a:solidFill>
              <a:srgbClr val="A78BFA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A78BFA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1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💪 Ключевые упражнения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1"/>
          <p:cNvSpPr/>
          <p:nvPr/>
        </p:nvSpPr>
        <p:spPr>
          <a:xfrm>
            <a:off x="853440" y="1493518"/>
            <a:ext cx="7585862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🦵 Приседания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1"/>
          <p:cNvSpPr/>
          <p:nvPr/>
        </p:nvSpPr>
        <p:spPr>
          <a:xfrm>
            <a:off x="853440" y="1844046"/>
            <a:ext cx="7585862" cy="2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Ноги и кор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1"/>
          <p:cNvSpPr/>
          <p:nvPr/>
        </p:nvSpPr>
        <p:spPr>
          <a:xfrm>
            <a:off x="853440" y="2545082"/>
            <a:ext cx="7585862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10B981"/>
                </a:solidFill>
                <a:latin typeface="Arial"/>
                <a:ea typeface="Arial"/>
                <a:cs typeface="Arial"/>
                <a:sym typeface="Arial"/>
              </a:rPr>
              <a:t>🚶 Выпады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41"/>
          <p:cNvSpPr/>
          <p:nvPr/>
        </p:nvSpPr>
        <p:spPr>
          <a:xfrm>
            <a:off x="853440" y="2895600"/>
            <a:ext cx="7585862" cy="2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Баланс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41"/>
          <p:cNvSpPr/>
          <p:nvPr/>
        </p:nvSpPr>
        <p:spPr>
          <a:xfrm>
            <a:off x="858340" y="3552946"/>
            <a:ext cx="7585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FBBF24"/>
                </a:solidFill>
                <a:latin typeface="Arial"/>
                <a:ea typeface="Arial"/>
                <a:cs typeface="Arial"/>
                <a:sym typeface="Arial"/>
              </a:rPr>
              <a:t>🧱 Планка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41"/>
          <p:cNvSpPr/>
          <p:nvPr/>
        </p:nvSpPr>
        <p:spPr>
          <a:xfrm>
            <a:off x="853440" y="3886189"/>
            <a:ext cx="7585800" cy="2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Корпус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41"/>
          <p:cNvSpPr/>
          <p:nvPr/>
        </p:nvSpPr>
        <p:spPr>
          <a:xfrm>
            <a:off x="853415" y="4526250"/>
            <a:ext cx="7585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78BFA"/>
              </a:buClr>
              <a:buSzPts val="1800"/>
              <a:buFont typeface="Arial"/>
              <a:buNone/>
            </a:pPr>
            <a:r>
              <a:rPr b="1" i="0" lang="ru" sz="1800" u="none" cap="none" strike="noStrike">
                <a:solidFill>
                  <a:srgbClr val="A78BFA"/>
                </a:solidFill>
                <a:latin typeface="Arial"/>
                <a:ea typeface="Arial"/>
                <a:cs typeface="Arial"/>
                <a:sym typeface="Arial"/>
              </a:rPr>
              <a:t>💪 Отжимания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1"/>
          <p:cNvSpPr/>
          <p:nvPr/>
        </p:nvSpPr>
        <p:spPr>
          <a:xfrm>
            <a:off x="853440" y="4891893"/>
            <a:ext cx="7585800" cy="2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Верх тела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2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BBF24"/>
                </a:solidFill>
                <a:latin typeface="Arial"/>
                <a:ea typeface="Arial"/>
                <a:cs typeface="Arial"/>
                <a:sym typeface="Arial"/>
              </a:rPr>
              <a:t>⚠️ Важные моменты для подростков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2"/>
          <p:cNvSpPr/>
          <p:nvPr/>
        </p:nvSpPr>
        <p:spPr>
          <a:xfrm>
            <a:off x="914400" y="1249682"/>
            <a:ext cx="76200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🏥 Обязателен медицинский контроль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📈 Нагрузки повышать постепенно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🩹 При боли — снижать нагрузку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3"/>
          <p:cNvSpPr/>
          <p:nvPr/>
        </p:nvSpPr>
        <p:spPr>
          <a:xfrm>
            <a:off x="1120400" y="254375"/>
            <a:ext cx="6600600" cy="1211100"/>
          </a:xfrm>
          <a:prstGeom prst="rect">
            <a:avLst/>
          </a:prstGeom>
          <a:solidFill>
            <a:srgbClr val="1E293B"/>
          </a:solidFill>
          <a:ln cap="flat" cmpd="sng" w="2285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76200">
              <a:srgbClr val="000000">
                <a:alpha val="30199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3"/>
          <p:cNvSpPr/>
          <p:nvPr/>
        </p:nvSpPr>
        <p:spPr>
          <a:xfrm>
            <a:off x="1589463" y="492385"/>
            <a:ext cx="57531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lang="ru" sz="2700">
                <a:solidFill>
                  <a:srgbClr val="38BDF8"/>
                </a:solidFill>
              </a:rPr>
              <a:t>Спортивное питание 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3"/>
          <p:cNvSpPr/>
          <p:nvPr/>
        </p:nvSpPr>
        <p:spPr>
          <a:xfrm>
            <a:off x="1589463" y="1056265"/>
            <a:ext cx="57531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None/>
            </a:pPr>
            <a:r>
              <a:rPr lang="ru" sz="1500">
                <a:solidFill>
                  <a:srgbClr val="CBD5E1"/>
                </a:solidFill>
              </a:rPr>
              <a:t>с чем его едят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43" title="373038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1100" y="1550625"/>
            <a:ext cx="2479225" cy="342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1271707" y="1676400"/>
            <a:ext cx="6600468" cy="1790700"/>
          </a:xfrm>
          <a:prstGeom prst="rect">
            <a:avLst/>
          </a:prstGeom>
          <a:solidFill>
            <a:srgbClr val="1E293B"/>
          </a:solidFill>
          <a:ln cap="flat" cmpd="sng" w="22850">
            <a:solidFill>
              <a:srgbClr val="38BDF8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rotWithShape="0" algn="bl" dir="5400000" dist="76200">
              <a:srgbClr val="000000">
                <a:alpha val="30196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7"/>
          <p:cNvSpPr/>
          <p:nvPr/>
        </p:nvSpPr>
        <p:spPr>
          <a:xfrm>
            <a:off x="1695363" y="2156460"/>
            <a:ext cx="5753155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Воронцов Борис Александрович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7"/>
          <p:cNvSpPr/>
          <p:nvPr/>
        </p:nvSpPr>
        <p:spPr>
          <a:xfrm>
            <a:off x="1695363" y="2720340"/>
            <a:ext cx="575315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🎓 Педагог • 💪 Фитнес-тренер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4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Что такое БАД?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44"/>
          <p:cNvSpPr/>
          <p:nvPr/>
        </p:nvSpPr>
        <p:spPr>
          <a:xfrm>
            <a:off x="609600" y="1249680"/>
            <a:ext cx="80832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Биологически активная добавка к пище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44"/>
          <p:cNvSpPr/>
          <p:nvPr/>
        </p:nvSpPr>
        <p:spPr>
          <a:xfrm>
            <a:off x="914400" y="1642110"/>
            <a:ext cx="76200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Дополнение к рациону, не лекарство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Содержит витамины, минералы, растительные экстракты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Не предназначен для лечения болезней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Регистрируется как пищевой продукт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5"/>
          <p:cNvSpPr/>
          <p:nvPr/>
        </p:nvSpPr>
        <p:spPr>
          <a:xfrm>
            <a:off x="780900" y="269225"/>
            <a:ext cx="44427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Создание лекарства: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45"/>
          <p:cNvSpPr/>
          <p:nvPr/>
        </p:nvSpPr>
        <p:spPr>
          <a:xfrm>
            <a:off x="657225" y="1234550"/>
            <a:ext cx="4175700" cy="20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Доклинические исследования (лаборатория, животные)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Фаза I — безопасность на здоровых добровольцах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Фаза II — эффективность на пациентах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Фаза III — масштабные испытания (1000+ человек)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Регистрация и пострегистрационный контроль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5"/>
          <p:cNvSpPr txBox="1"/>
          <p:nvPr/>
        </p:nvSpPr>
        <p:spPr>
          <a:xfrm>
            <a:off x="5400675" y="1066350"/>
            <a:ext cx="3426000" cy="26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3429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Char char="•"/>
            </a:pPr>
            <a:r>
              <a:rPr lang="ru" sz="1350">
                <a:solidFill>
                  <a:srgbClr val="CBD5E1"/>
                </a:solidFill>
              </a:rPr>
              <a:t>Разработка состава из пищевых компонентов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Char char="•"/>
            </a:pPr>
            <a:r>
              <a:rPr lang="ru" sz="1350">
                <a:solidFill>
                  <a:srgbClr val="CBD5E1"/>
                </a:solidFill>
              </a:rPr>
              <a:t>Санитарно-эпидемиологическая экспертиза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Char char="•"/>
            </a:pPr>
            <a:r>
              <a:rPr lang="ru" sz="1350">
                <a:solidFill>
                  <a:srgbClr val="CBD5E1"/>
                </a:solidFill>
              </a:rPr>
              <a:t>Проверка безопасности (токсикология)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Char char="•"/>
            </a:pPr>
            <a:r>
              <a:rPr lang="ru" sz="1350">
                <a:solidFill>
                  <a:srgbClr val="CBD5E1"/>
                </a:solidFill>
              </a:rPr>
              <a:t>Регистрация в Роспотребнадзоре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5"/>
          <p:cNvSpPr/>
          <p:nvPr/>
        </p:nvSpPr>
        <p:spPr>
          <a:xfrm>
            <a:off x="5559300" y="269225"/>
            <a:ext cx="3940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Создание БАД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6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4444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F4444"/>
                </a:solidFill>
                <a:latin typeface="Arial"/>
                <a:ea typeface="Arial"/>
                <a:cs typeface="Arial"/>
                <a:sym typeface="Arial"/>
              </a:rPr>
              <a:t>⚠️ Риски БАД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46"/>
          <p:cNvSpPr/>
          <p:nvPr/>
        </p:nvSpPr>
        <p:spPr>
          <a:xfrm>
            <a:off x="914400" y="1249682"/>
            <a:ext cx="76200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Отсутствие доказанной эффективности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Возможны загрязнения и некачественное сырьё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Взаимодействие с лекарствами не изучено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Агрессивный маркетинг с преувеличениями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4444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F4444"/>
                </a:solidFill>
                <a:latin typeface="Arial"/>
                <a:ea typeface="Arial"/>
                <a:cs typeface="Arial"/>
                <a:sym typeface="Arial"/>
              </a:rPr>
              <a:t>⚠️ Опасные БАДы для подростков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47"/>
          <p:cNvSpPr/>
          <p:nvPr/>
        </p:nvSpPr>
        <p:spPr>
          <a:xfrm>
            <a:off x="914400" y="1249680"/>
            <a:ext cx="76200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Предтренировочные комплексы с кофеином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Жиросжигатели и бустеры тестостерона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Мелатонин (нарушает гормональный цикл)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Добавки с неясными дозировками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8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Правила безопасности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8"/>
          <p:cNvSpPr/>
          <p:nvPr/>
        </p:nvSpPr>
        <p:spPr>
          <a:xfrm>
            <a:off x="914400" y="1249682"/>
            <a:ext cx="76200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Обязательная консультация с врачом перед приёмом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Покупка у проверенных производителей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Строгое соблюдение дозировок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БАД не заменяет полноценное питание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9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Рекомендации по приёму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9"/>
          <p:cNvSpPr/>
          <p:nvPr/>
        </p:nvSpPr>
        <p:spPr>
          <a:xfrm>
            <a:off x="914400" y="1249682"/>
            <a:ext cx="76200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Начинать приём за 2-3 недели до похода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Принимать регулярно, следуя инструкции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Не превышать рекомендованные дозы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Контролировать самочувствие и реакцию организма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0"/>
          <p:cNvSpPr/>
          <p:nvPr/>
        </p:nvSpPr>
        <p:spPr>
          <a:xfrm>
            <a:off x="609600" y="609600"/>
            <a:ext cx="8083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Питание остаётся основой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50"/>
          <p:cNvSpPr/>
          <p:nvPr/>
        </p:nvSpPr>
        <p:spPr>
          <a:xfrm>
            <a:off x="609600" y="1249682"/>
            <a:ext cx="80832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None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БАДы только дополняют рацион, не заменяют его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0"/>
          <p:cNvSpPr/>
          <p:nvPr/>
        </p:nvSpPr>
        <p:spPr>
          <a:xfrm>
            <a:off x="914400" y="1642109"/>
            <a:ext cx="762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Орехи и сухофрукты — быстрая энергия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Крупы и макароны — сложные углеводы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Сублимированные продукты с белком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/>
          <p:nvPr/>
        </p:nvSpPr>
        <p:spPr>
          <a:xfrm>
            <a:off x="609600" y="1249682"/>
            <a:ext cx="7924800" cy="1066800"/>
          </a:xfrm>
          <a:prstGeom prst="roundRect">
            <a:avLst>
              <a:gd fmla="val 68571" name="adj"/>
            </a:avLst>
          </a:prstGeom>
          <a:solidFill>
            <a:srgbClr val="10B98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1"/>
          <p:cNvSpPr/>
          <p:nvPr/>
        </p:nvSpPr>
        <p:spPr>
          <a:xfrm>
            <a:off x="609600" y="2316482"/>
            <a:ext cx="7924800" cy="1066800"/>
          </a:xfrm>
          <a:prstGeom prst="roundRect">
            <a:avLst>
              <a:gd fmla="val 68571" name="adj"/>
            </a:avLst>
          </a:prstGeom>
          <a:solidFill>
            <a:srgbClr val="EF444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1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🥤 Спортивные напитки (изотоники)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1"/>
          <p:cNvSpPr/>
          <p:nvPr/>
        </p:nvSpPr>
        <p:spPr>
          <a:xfrm>
            <a:off x="838200" y="1478282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✅ Польза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51"/>
          <p:cNvSpPr/>
          <p:nvPr/>
        </p:nvSpPr>
        <p:spPr>
          <a:xfrm>
            <a:off x="838200" y="1874518"/>
            <a:ext cx="7616952" cy="2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При нагрузке &gt;1 часа в жару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51"/>
          <p:cNvSpPr/>
          <p:nvPr/>
        </p:nvSpPr>
        <p:spPr>
          <a:xfrm>
            <a:off x="838200" y="2545082"/>
            <a:ext cx="7616952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b="1" i="0" lang="ru" sz="2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⚠️ Риски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51"/>
          <p:cNvSpPr/>
          <p:nvPr/>
        </p:nvSpPr>
        <p:spPr>
          <a:xfrm>
            <a:off x="838200" y="2941318"/>
            <a:ext cx="7616952" cy="2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Сахар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2"/>
          <p:cNvSpPr/>
          <p:nvPr/>
        </p:nvSpPr>
        <p:spPr>
          <a:xfrm>
            <a:off x="609600" y="60960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💪 Протеин (белковые добавки)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2"/>
          <p:cNvSpPr/>
          <p:nvPr/>
        </p:nvSpPr>
        <p:spPr>
          <a:xfrm>
            <a:off x="914400" y="1249682"/>
            <a:ext cx="73152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✅ Улучшает восстановление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🏔️ Критично важно для похода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⚖️ До 2 г/кг веса тела — безопасно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4444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3"/>
          <p:cNvSpPr/>
          <p:nvPr/>
        </p:nvSpPr>
        <p:spPr>
          <a:xfrm>
            <a:off x="1601486" y="1623064"/>
            <a:ext cx="5941028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🚫 Гейнеры — НЕ рекомендуются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3"/>
          <p:cNvSpPr/>
          <p:nvPr/>
        </p:nvSpPr>
        <p:spPr>
          <a:xfrm>
            <a:off x="3186351" y="2263136"/>
            <a:ext cx="3076099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📈 Резкий скачок инсулина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🤢 Риск проблем с ЖКТ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🍽️ Лучше заменить обычной едой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📋 План презентации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8"/>
          <p:cNvSpPr/>
          <p:nvPr/>
        </p:nvSpPr>
        <p:spPr>
          <a:xfrm>
            <a:off x="800100" y="1478281"/>
            <a:ext cx="7733538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1. Особенности подросткового организма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800100" y="2030040"/>
            <a:ext cx="7733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10B981"/>
                </a:solidFill>
                <a:latin typeface="Arial"/>
                <a:ea typeface="Arial"/>
                <a:cs typeface="Arial"/>
                <a:sym typeface="Arial"/>
              </a:rPr>
              <a:t>2. Структура тренировочных циклов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784475" y="2627225"/>
            <a:ext cx="7733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FBBF24"/>
                </a:solidFill>
                <a:latin typeface="Arial"/>
                <a:ea typeface="Arial"/>
                <a:cs typeface="Arial"/>
                <a:sym typeface="Arial"/>
              </a:rPr>
              <a:t>3. Практические упражнения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784400" y="3194135"/>
            <a:ext cx="77334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A78BFA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A78BFA"/>
                </a:solidFill>
                <a:latin typeface="Arial"/>
                <a:ea typeface="Arial"/>
                <a:cs typeface="Arial"/>
                <a:sym typeface="Arial"/>
              </a:rPr>
              <a:t>4. Спортивное питание и добавки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4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🍊 Витамин C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4"/>
          <p:cNvSpPr/>
          <p:nvPr/>
        </p:nvSpPr>
        <p:spPr>
          <a:xfrm>
            <a:off x="914400" y="1249691"/>
            <a:ext cx="7620000" cy="1154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Снижает риск заболеть в 2 раза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Антиоксидант при стрессе организма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Замена свежих фруктов в походе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C2D12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5"/>
          <p:cNvSpPr/>
          <p:nvPr/>
        </p:nvSpPr>
        <p:spPr>
          <a:xfrm>
            <a:off x="2008566" y="1623064"/>
            <a:ext cx="5126869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🚫 Что точно НЕ надо давать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5"/>
          <p:cNvSpPr/>
          <p:nvPr/>
        </p:nvSpPr>
        <p:spPr>
          <a:xfrm>
            <a:off x="2777966" y="2263136"/>
            <a:ext cx="389274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💊 Новые мультивитамины (риск аллергии)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⚡ Энергетики (обезвоживание)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😴 Мелатонин без врача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6"/>
          <p:cNvSpPr/>
          <p:nvPr/>
        </p:nvSpPr>
        <p:spPr>
          <a:xfrm>
            <a:off x="2594290" y="1546864"/>
            <a:ext cx="3955302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🎯 Ключевые выводы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56"/>
          <p:cNvSpPr/>
          <p:nvPr/>
        </p:nvSpPr>
        <p:spPr>
          <a:xfrm>
            <a:off x="2449830" y="2263136"/>
            <a:ext cx="454914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📈 Постепенное наращивание нагрузок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🏃 Приоритет — аэробные нагрузки + координация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500"/>
              <a:buFont typeface="Arial"/>
              <a:buChar char="•"/>
            </a:pPr>
            <a:r>
              <a:rPr b="0" i="0" lang="ru" sz="15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💪 Обязателен контроль состояния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0617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7"/>
          <p:cNvSpPr/>
          <p:nvPr/>
        </p:nvSpPr>
        <p:spPr>
          <a:xfrm>
            <a:off x="1213474" y="1965964"/>
            <a:ext cx="671693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3600"/>
              <a:buFont typeface="Arial"/>
              <a:buNone/>
            </a:pPr>
            <a:r>
              <a:rPr b="1" i="0" lang="ru" sz="36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🙏 Спасибо за внимание! 🏔️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7"/>
          <p:cNvSpPr/>
          <p:nvPr/>
        </p:nvSpPr>
        <p:spPr>
          <a:xfrm>
            <a:off x="3886207" y="2743200"/>
            <a:ext cx="1371586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❓ Вопросы?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7"/>
          <p:cNvSpPr/>
          <p:nvPr/>
        </p:nvSpPr>
        <p:spPr>
          <a:xfrm>
            <a:off x="3647085" y="3215636"/>
            <a:ext cx="184971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500"/>
              <a:buFont typeface="Arial"/>
              <a:buNone/>
            </a:pPr>
            <a:r>
              <a:rPr b="0" i="0" lang="ru" sz="1500" u="none" cap="none" strike="noStrike">
                <a:solidFill>
                  <a:srgbClr val="94A3B8"/>
                </a:solidFill>
                <a:latin typeface="Arial"/>
                <a:ea typeface="Arial"/>
                <a:cs typeface="Arial"/>
                <a:sym typeface="Arial"/>
              </a:rPr>
              <a:t>🎉 Удачи в походах!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Подростковый организм (11-17 лет)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9"/>
          <p:cNvSpPr/>
          <p:nvPr/>
        </p:nvSpPr>
        <p:spPr>
          <a:xfrm>
            <a:off x="914400" y="1249681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Период интенсивной перестройки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🔬 Половое созревание с гормональными скачками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📈 Быстрый рост костей опережает мышцы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⚖️ Неравномерное развитие систем организма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/>
          <p:nvPr/>
        </p:nvSpPr>
        <p:spPr>
          <a:xfrm>
            <a:off x="609600" y="60960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🎢 Гормональные </a:t>
            </a:r>
            <a:r>
              <a:rPr b="1" lang="ru" sz="2700">
                <a:solidFill>
                  <a:srgbClr val="38BDF8"/>
                </a:solidFill>
              </a:rPr>
              <a:t>и физиологические </a:t>
            </a: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изменения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0"/>
          <p:cNvSpPr/>
          <p:nvPr/>
        </p:nvSpPr>
        <p:spPr>
          <a:xfrm>
            <a:off x="914400" y="1783080"/>
            <a:ext cx="7315200" cy="15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💪 Тестостерон + эстроген → быстрый рост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📏 Кости растут быстрее мышц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⚠️ Повышенный риск травм суставов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🎢 Скачки настроения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🫀 ССС и дыхательная система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1"/>
          <p:cNvSpPr/>
          <p:nvPr/>
        </p:nvSpPr>
        <p:spPr>
          <a:xfrm>
            <a:off x="914400" y="1249680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🐢 Адаптация медленнее, чем у взрослых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😮‍💨 Быстрая утомляемость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📊 МПК растет с 12-14 лет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💪 Мышечная и костная системы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2"/>
          <p:cNvSpPr/>
          <p:nvPr/>
        </p:nvSpPr>
        <p:spPr>
          <a:xfrm>
            <a:off x="914400" y="1249680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📊 Мышечная масса растет неравномерно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⚡ Сила ↑ в 13-15 лет (м), 11-13 лет (д)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⚠️ Постепенное наращивание </a:t>
            </a:r>
            <a:r>
              <a:rPr lang="ru" sz="1350">
                <a:solidFill>
                  <a:srgbClr val="CBD5E1"/>
                </a:solidFill>
              </a:rPr>
              <a:t>нагрузок</a:t>
            </a: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>
            <a:off x="609600" y="609600"/>
            <a:ext cx="8083296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BDF8"/>
              </a:buClr>
              <a:buSzPts val="2700"/>
              <a:buFont typeface="Arial"/>
              <a:buNone/>
            </a:pPr>
            <a:r>
              <a:rPr b="1" i="0" lang="ru" sz="2700" u="none" cap="none" strike="noStrike">
                <a:solidFill>
                  <a:srgbClr val="38BDF8"/>
                </a:solidFill>
                <a:latin typeface="Arial"/>
                <a:ea typeface="Arial"/>
                <a:cs typeface="Arial"/>
                <a:sym typeface="Arial"/>
              </a:rPr>
              <a:t>✅ Рекомендации для тренировок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3"/>
          <p:cNvSpPr/>
          <p:nvPr/>
        </p:nvSpPr>
        <p:spPr>
          <a:xfrm>
            <a:off x="914400" y="1249680"/>
            <a:ext cx="762000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🚫 Избегайте перегрузок в период роста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🏃 Умеренное кардио 3-4 раза в неделю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💪 Силовые упражнения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50"/>
              <a:buFont typeface="Arial"/>
              <a:buChar char="•"/>
            </a:pPr>
            <a:r>
              <a:rPr b="0" i="0" lang="ru" sz="1350" u="none" cap="none" strike="noStrik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rPr>
              <a:t>😴 Контроль питания и сна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