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6">
  <p:sldMasterIdLst>
    <p:sldMasterId id="2147483648" r:id="rId1"/>
  </p:sldMasterIdLst>
  <p:notesMasterIdLst>
    <p:notesMasterId r:id="rId15"/>
  </p:notesMasterIdLst>
  <p:sldIdLst>
    <p:sldId id="259" r:id="rId2"/>
    <p:sldId id="368" r:id="rId3"/>
    <p:sldId id="379" r:id="rId4"/>
    <p:sldId id="378" r:id="rId5"/>
    <p:sldId id="377" r:id="rId6"/>
    <p:sldId id="376" r:id="rId7"/>
    <p:sldId id="375" r:id="rId8"/>
    <p:sldId id="374" r:id="rId9"/>
    <p:sldId id="381" r:id="rId10"/>
    <p:sldId id="314" r:id="rId11"/>
    <p:sldId id="380" r:id="rId12"/>
    <p:sldId id="321" r:id="rId13"/>
    <p:sldId id="373" r:id="rId14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841" autoAdjust="0"/>
    <p:restoredTop sz="94660"/>
  </p:normalViewPr>
  <p:slideViewPr>
    <p:cSldViewPr>
      <p:cViewPr>
        <p:scale>
          <a:sx n="75" d="100"/>
          <a:sy n="75" d="100"/>
        </p:scale>
        <p:origin x="43" y="18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A04388-063F-4EA0-A1E6-739541F4EF2E}" type="datetimeFigureOut">
              <a:rPr lang="ru-RU" smtClean="0"/>
              <a:pPr/>
              <a:t>09.02.2026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5900" y="801688"/>
            <a:ext cx="71278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4EC55-AD01-49C4-8EAF-E223505A0F5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Rectangle 1"/>
          <p:cNvSpPr/>
          <p:nvPr/>
        </p:nvSpPr>
        <p:spPr>
          <a:xfrm>
            <a:off x="213556" y="2002548"/>
            <a:ext cx="11593288" cy="2616101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anchor="ctr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4000" b="1" spc="-1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ОБРАЗОВАТЕЛЬНЫЕ ПУТЕШЕСТВИЯ </a:t>
            </a: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4000" b="1" spc="-1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"ОТ ЛЮБОПЫТСТВА К ОТКРЫТИЮ"</a:t>
            </a: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2800" spc="-1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ТЕХНОЛОГИЯ ФОРМИРОВАНИЯ МОТИВАЦИИ К ИССЛЕДОВАТЕЛЬСКОЙ ДЕЯТЕЛЬНОСТИ </a:t>
            </a: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ru-RU" sz="2800" spc="-1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ДЛЯ ШКОЛЬНОЙ ЭКСПЕДИЦИИ</a:t>
            </a:r>
          </a:p>
        </p:txBody>
      </p:sp>
      <p:sp>
        <p:nvSpPr>
          <p:cNvPr id="279" name="Рисунок 2"/>
          <p:cNvSpPr/>
          <p:nvPr/>
        </p:nvSpPr>
        <p:spPr>
          <a:xfrm>
            <a:off x="9321268" y="106320"/>
            <a:ext cx="2900880" cy="1160280"/>
          </a:xfrm>
          <a:prstGeom prst="roundRect">
            <a:avLst>
              <a:gd name="adj" fmla="val 16667"/>
            </a:avLst>
          </a:prstGeom>
          <a:blipFill rotWithShape="0">
            <a:blip r:embed="rId2" cstate="print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1" name="Прямоугольник 5"/>
          <p:cNvSpPr/>
          <p:nvPr/>
        </p:nvSpPr>
        <p:spPr>
          <a:xfrm>
            <a:off x="2245239" y="378208"/>
            <a:ext cx="7529923" cy="132198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strike="noStrike" spc="-1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ГБОУ школа №167</a:t>
            </a:r>
          </a:p>
          <a:p>
            <a:pPr algn="ctr"/>
            <a:r>
              <a:rPr lang="ru-RU" sz="2800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ГБУДО ДДТ «Фонтанка-32»</a:t>
            </a:r>
            <a:r>
              <a:rPr lang="ru-RU" sz="2400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</a:p>
          <a:p>
            <a:pPr algn="ctr"/>
            <a:r>
              <a:rPr lang="ru-RU" sz="2400" spc="300" dirty="0">
                <a:solidFill>
                  <a:schemeClr val="tx1">
                    <a:lumMod val="95000"/>
                    <a:lumOff val="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Центрального района Санкт-Петербурга </a:t>
            </a: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3965908" y="4812688"/>
            <a:ext cx="825624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spc="-1" dirty="0">
                <a:solidFill>
                  <a:schemeClr val="accent4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Кийченко Людмила Геннадьевна</a:t>
            </a:r>
          </a:p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i="1" spc="-1" dirty="0">
                <a:solidFill>
                  <a:schemeClr val="accent4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учитель биологии ГБОУ СОШ 167 Центрального района СПб</a:t>
            </a:r>
          </a:p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spc="-1" dirty="0">
                <a:solidFill>
                  <a:schemeClr val="accent4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Велькер Юлия Анатольевна</a:t>
            </a:r>
          </a:p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i="1" spc="-1" dirty="0">
                <a:solidFill>
                  <a:schemeClr val="accent4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учитель биологии ГБОУ СОШ 167 Центрального района СПб</a:t>
            </a:r>
          </a:p>
          <a:p>
            <a: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spc="-1" dirty="0">
                <a:solidFill>
                  <a:schemeClr val="accent4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Степнов Павел Владиславович</a:t>
            </a:r>
            <a:br>
              <a:rPr lang="ru-RU" sz="2000" b="1" i="1" spc="-1" dirty="0">
                <a:solidFill>
                  <a:schemeClr val="accent4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2000" i="1" spc="-1" dirty="0">
                <a:solidFill>
                  <a:schemeClr val="accent4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педагог дополнительного образования, ГБУДОДДТ «Фонтанка-32»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017BC65-9A7F-4945-A8CD-3F7AB2F2E6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56" y="108163"/>
            <a:ext cx="1817274" cy="186207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86751" y="476672"/>
            <a:ext cx="518457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spc="-1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Полевая практика </a:t>
            </a:r>
            <a:r>
              <a:rPr lang="ru-RU" sz="2200" spc="-1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в научно-учебном стационаре РГПУ им. Герцена - </a:t>
            </a:r>
            <a:r>
              <a:rPr lang="ru-RU" sz="2200" spc="-1" dirty="0" err="1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геостанции</a:t>
            </a:r>
            <a:r>
              <a:rPr lang="ru-RU" sz="2200" spc="-1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 «Железо» в </a:t>
            </a:r>
            <a:r>
              <a:rPr lang="ru-RU" sz="2200" spc="-1" dirty="0" err="1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Лужском</a:t>
            </a:r>
            <a:r>
              <a:rPr lang="ru-RU" sz="2200" spc="-1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 районе Ленинградской области. </a:t>
            </a:r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2276872"/>
            <a:ext cx="5255310" cy="2962083"/>
          </a:xfrm>
          <a:prstGeom prst="roundRect">
            <a:avLst/>
          </a:prstGeom>
          <a:noFill/>
          <a:ln>
            <a:solidFill>
              <a:srgbClr val="009900"/>
            </a:solidFill>
          </a:ln>
        </p:spPr>
      </p:pic>
      <p:pic>
        <p:nvPicPr>
          <p:cNvPr id="9" name="Рисунок 8" descr="F:\ЭКСПЕДИЦИИ\ЖЕЛЕЗО 2025\ФОТОГРАФИИ ЭКСПЕДИЦИИ\фото 3\IMG_20250608_143532_56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48328" y="404663"/>
            <a:ext cx="2673545" cy="2038163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F:\ЭКСПЕДИЦИИ\ЖЕЛЕЗО 2025\ФОТОГРАФИИ ЭКСПЕДИЦИИ\фото 3\IMG_20250608_143532_83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48328" y="2564904"/>
            <a:ext cx="2664296" cy="199551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F:\ЭКСПЕДИЦИИ\ЖЕЛЕЗО 2025\ФОТОГРАФИИ ЭКСПЕДИЦИИ\фото 2\IMG_20250608_143015_98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23992" y="2492896"/>
            <a:ext cx="2687720" cy="201622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F:\ЭКСПЕДИЦИИ\ЖЕЛЕЗО 2025\ФОТОГРАФИИ ЭКСПЕДИЦИИ\фото 4\IMG_20250608_144214_62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048328" y="4653136"/>
            <a:ext cx="2681863" cy="200867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F:\ЭКСПЕДИЦИИ\ЖЕЛЕЗО 2025\ФОТОГРАФИИ ЭКСПЕДИЦИИ\фото 7\IMG_20250723_150546_88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23992" y="4581128"/>
            <a:ext cx="2736304" cy="204961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F:\ЭКСПЕДИЦИИ\ЖЕЛЕЗО 2025\ФОТОГРАФИИ ЭКСПЕДИЦИИ\фото 8\IMG_20250723_151033_703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23992" y="404664"/>
            <a:ext cx="2664296" cy="199142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623392" y="2348880"/>
            <a:ext cx="1108923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Задачи: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457200" algn="l"/>
              </a:tabLs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Провести рекогносцировочное обследование территории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геостанции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«Железо» и заложить почвенные разрезы, и геоботанические</a:t>
            </a:r>
            <a:r>
              <a:rPr kumimoji="0" lang="ru-RU" b="0" i="0" u="none" strike="noStrike" cap="none" normalizeH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пробные площадки для описания почвенных разновидностей и фитоценозов, охватывающих различные элементы рельефа.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457200" algn="l"/>
              </a:tabLst>
            </a:pP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457200" algn="l"/>
              </a:tabLs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Описать морфологические свойства почвенных профилей на ключевых элементах рельефа и растительных сообществ, под которыми эти почвы сформировались.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457200" algn="l"/>
              </a:tabLst>
            </a:pP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457200" algn="l"/>
              </a:tabLs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Заложить и детально описать две пробные площадки в исследуемых древесных фитоценозах (оценить возраст, высоту, сомкнутость крон, освещенность и т.д.).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457200" algn="l"/>
              </a:tabLst>
            </a:pP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457200" algn="l"/>
              </a:tabLs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Проанализировать полученные данные для выявления характера и степени влияния элементов рельефа и типа растительного сообщества на процессы почвообразования и свойства почв.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10C211-1106-4BE0-8BD8-007576BAC426}"/>
              </a:ext>
            </a:extLst>
          </p:cNvPr>
          <p:cNvSpPr txBox="1"/>
          <p:nvPr/>
        </p:nvSpPr>
        <p:spPr>
          <a:xfrm>
            <a:off x="551384" y="260648"/>
            <a:ext cx="1144927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800" b="1" spc="-1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Цель учебной полевой практики: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800" spc="-1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выявить влияния рельефа и растительных сообществ на формирование почв на территории геостанции «Железо» Лужского района Ленинградской области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Rectangle 1"/>
          <p:cNvSpPr>
            <a:spLocks noChangeArrowheads="1"/>
          </p:cNvSpPr>
          <p:nvPr/>
        </p:nvSpPr>
        <p:spPr bwMode="auto">
          <a:xfrm>
            <a:off x="503955" y="1587857"/>
            <a:ext cx="36004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8.00 - Подъем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8.20 - Зарядка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9.00 - Завтрак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9.30 - 13.30 исследование по группам. Сбор материалов.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14.00 - Обед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15.00 -17.00 Театральная мастерская: Экологическая сказка.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17.00 -18.00 Спортивные игры.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19.00 - Ужин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20.00 - Вечернее занятие 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22.30 - Отбой</a:t>
            </a:r>
          </a:p>
        </p:txBody>
      </p:sp>
      <p:sp>
        <p:nvSpPr>
          <p:cNvPr id="135170" name="Rectangle 2"/>
          <p:cNvSpPr>
            <a:spLocks noChangeArrowheads="1"/>
          </p:cNvSpPr>
          <p:nvPr/>
        </p:nvSpPr>
        <p:spPr bwMode="auto">
          <a:xfrm>
            <a:off x="474964" y="697228"/>
            <a:ext cx="3168352" cy="85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25392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spc="-1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Расписание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F:\ЭКСПЕДИЦИИ\ЖЕЛЕЗО 2025\ФОТОГРАФИИ ЭКСПЕДИЦИИ\фото 8\IMG_20250723_151034_28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548680"/>
            <a:ext cx="3460796" cy="259228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F:\ЭКСПЕДИЦИИ\ЖЕЛЕЗО 2025\ФОТОГРАФИИ ЭКСПЕДИЦИИ\фото 8\IMG_20250723_151034_04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84232" y="3573016"/>
            <a:ext cx="3525213" cy="263310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F:\ЭКСПЕДИЦИИ\ЖЕЛЕЗО 2025\ФОТОГРАФИИ ЭКСПЕДИЦИИ\фото 11\IMG_20250723_152315_10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83832" y="565533"/>
            <a:ext cx="3456384" cy="2647443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F:\ЭКСПЕДИЦИИ\ЖЕЛЕЗО 2025\ФОТОГРАФИИ ЭКСПЕДИЦИИ\фото 14\IMG_20250723_153658_74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39816" y="3573016"/>
            <a:ext cx="3546064" cy="266012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4727848" y="3212976"/>
            <a:ext cx="26577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spc="-1" dirty="0">
                <a:solidFill>
                  <a:schemeClr val="accent6">
                    <a:lumMod val="50000"/>
                  </a:schemeClr>
                </a:solidFill>
                <a:latin typeface="Arial"/>
                <a:ea typeface="Times New Roman"/>
              </a:rPr>
              <a:t>Почвенные исследования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28248" y="3140968"/>
            <a:ext cx="30112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spc="-1" dirty="0">
                <a:solidFill>
                  <a:schemeClr val="accent6">
                    <a:lumMod val="50000"/>
                  </a:schemeClr>
                </a:solidFill>
                <a:latin typeface="Arial"/>
                <a:ea typeface="Times New Roman"/>
              </a:rPr>
              <a:t>Работа на пробной площадке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59896" y="6237312"/>
            <a:ext cx="18678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spc="-1" dirty="0">
                <a:solidFill>
                  <a:schemeClr val="accent6">
                    <a:lumMod val="50000"/>
                  </a:schemeClr>
                </a:solidFill>
                <a:latin typeface="Arial"/>
                <a:ea typeface="Times New Roman"/>
              </a:rPr>
              <a:t>Спортивные игры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976320" y="6237312"/>
            <a:ext cx="2158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spc="-1" dirty="0">
                <a:solidFill>
                  <a:schemeClr val="accent6">
                    <a:lumMod val="50000"/>
                  </a:schemeClr>
                </a:solidFill>
                <a:latin typeface="Arial"/>
                <a:ea typeface="Times New Roman"/>
              </a:rPr>
              <a:t>Заполнение бланков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F8C7713-92EB-4AEC-ABBE-058D60BCCA6E}"/>
              </a:ext>
            </a:extLst>
          </p:cNvPr>
          <p:cNvSpPr txBox="1"/>
          <p:nvPr/>
        </p:nvSpPr>
        <p:spPr>
          <a:xfrm>
            <a:off x="59668" y="1988840"/>
            <a:ext cx="1207266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от теории – к практике </a:t>
            </a:r>
          </a:p>
          <a:p>
            <a:pPr algn="ctr"/>
            <a:r>
              <a:rPr lang="ru-RU" sz="5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от оценки – к вовлеченности </a:t>
            </a:r>
          </a:p>
          <a:p>
            <a:pPr algn="ctr"/>
            <a:r>
              <a:rPr lang="ru-RU" sz="5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от любопытства – к личному открытию</a:t>
            </a:r>
            <a:endParaRPr lang="ru-RU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7" descr="F:\ЭКСПЕДИЦИИ\ЖЕЛЕЗО 2025\ФОТОГРАФИИ ЭКСПЕДИЦИИ\фото подготовительный период\IMG_20250824_125253_9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3789040"/>
            <a:ext cx="3260966" cy="2448272"/>
          </a:xfrm>
          <a:prstGeom prst="roundRect">
            <a:avLst/>
          </a:prstGeom>
          <a:noFill/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407368" y="415745"/>
            <a:ext cx="1108923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Образовательное путешествие </a:t>
            </a:r>
            <a:r>
              <a:rPr lang="ru-RU" sz="2400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– это педагогическая технология, которая трансформирует природное любопытство ребенка в осознанную исследовательскую деятельность, используя ресурсы родного края как "живую лабораторию".</a:t>
            </a:r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310680" y="2287953"/>
            <a:ext cx="1173730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Цель предлагаемой технологии:</a:t>
            </a:r>
            <a:r>
              <a:rPr lang="ru-RU" sz="2400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 Перевести познавательный интерес учащихся из пассивного состояния («прочитал, услышал») в активное </a:t>
            </a:r>
            <a:br>
              <a:rPr lang="ru-RU" sz="2400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ru-RU" sz="2400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(«увидел, исследовал, захотел понять»).</a:t>
            </a:r>
          </a:p>
        </p:txBody>
      </p:sp>
      <p:pic>
        <p:nvPicPr>
          <p:cNvPr id="12" name="Picture 4" descr="F:\ЭКСПЕДИЦИИ\ЖЕЛЕЗО 2025\ФОТОГРАФИИ ЭКСПЕДИЦИИ\фото подготовительный период\IMG_20250824_122948_6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67808" y="3789040"/>
            <a:ext cx="3240360" cy="2432802"/>
          </a:xfrm>
          <a:prstGeom prst="roundRect">
            <a:avLst/>
          </a:prstGeom>
          <a:noFill/>
        </p:spPr>
      </p:pic>
      <p:pic>
        <p:nvPicPr>
          <p:cNvPr id="13" name="Picture 6" descr="F:\ЭКСПЕДИЦИИ\ЖЕЛЕЗО 2025\ФОТОГРАФИИ ЭКСПЕДИЦИИ\фото подготовительный период\IMG_20250824_125313_1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00256" y="3789040"/>
            <a:ext cx="3284868" cy="2466218"/>
          </a:xfrm>
          <a:prstGeom prst="round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839416" y="6237312"/>
            <a:ext cx="28511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spc="-1" dirty="0">
                <a:solidFill>
                  <a:schemeClr val="accent6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Изучение флоры в </a:t>
            </a:r>
            <a:r>
              <a:rPr lang="ru-RU" sz="1600" spc="-1" dirty="0" err="1">
                <a:solidFill>
                  <a:schemeClr val="accent6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Лен.обл</a:t>
            </a:r>
            <a:r>
              <a:rPr lang="ru-RU" sz="1600" spc="-1" dirty="0">
                <a:solidFill>
                  <a:schemeClr val="accent6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336360" y="6272978"/>
            <a:ext cx="15761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spc="-1" dirty="0">
                <a:solidFill>
                  <a:schemeClr val="accent6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Выезд в ООПТ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23792" y="6237312"/>
            <a:ext cx="37039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spc="-1" dirty="0">
                <a:solidFill>
                  <a:schemeClr val="accent6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Освоение геоботанических методик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5008" y="116632"/>
            <a:ext cx="115932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b="1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Этапы  педагогической технологии</a:t>
            </a: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02178E35-7351-497F-89B5-6F2B8A8E96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8053331"/>
              </p:ext>
            </p:extLst>
          </p:nvPr>
        </p:nvGraphicFramePr>
        <p:xfrm>
          <a:off x="0" y="1124745"/>
          <a:ext cx="12192000" cy="5750744"/>
        </p:xfrm>
        <a:graphic>
          <a:graphicData uri="http://schemas.openxmlformats.org/drawingml/2006/table">
            <a:tbl>
              <a:tblPr bandRow="1">
                <a:tableStyleId>{C083E6E3-FA7D-4D7B-A595-EF9225AFEA82}</a:tableStyleId>
              </a:tblPr>
              <a:tblGrid>
                <a:gridCol w="4367808">
                  <a:extLst>
                    <a:ext uri="{9D8B030D-6E8A-4147-A177-3AD203B41FA5}">
                      <a16:colId xmlns:a16="http://schemas.microsoft.com/office/drawing/2014/main" val="2165628304"/>
                    </a:ext>
                  </a:extLst>
                </a:gridCol>
                <a:gridCol w="7824192">
                  <a:extLst>
                    <a:ext uri="{9D8B030D-6E8A-4147-A177-3AD203B41FA5}">
                      <a16:colId xmlns:a16="http://schemas.microsoft.com/office/drawing/2014/main" val="2255505638"/>
                    </a:ext>
                  </a:extLst>
                </a:gridCol>
              </a:tblGrid>
              <a:tr h="150388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ПРОБУЖДЕНИЕ ЛЮБОПЫТСТВА</a:t>
                      </a:r>
                      <a:endParaRPr lang="ru-RU" sz="3200" b="1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360000" anchor="ctr"/>
                </a:tc>
                <a:tc>
                  <a:txBody>
                    <a:bodyPr/>
                    <a:lstStyle/>
                    <a:p>
                      <a:pPr marR="0" lvl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tabLst/>
                      </a:pPr>
                      <a:r>
                        <a:rPr lang="ru-RU" sz="2800" b="0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Стартовая точка – необычный факт, загадка территории </a:t>
                      </a:r>
                      <a:endParaRPr lang="ru-RU" sz="2800" b="0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R="360000" anchor="ctr"/>
                </a:tc>
                <a:extLst>
                  <a:ext uri="{0D108BD9-81ED-4DB2-BD59-A6C34878D82A}">
                    <a16:rowId xmlns:a16="http://schemas.microsoft.com/office/drawing/2014/main" val="1650958434"/>
                  </a:ext>
                </a:extLst>
              </a:tr>
              <a:tr h="1364033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НАПРАВЛЕННОЕ НАБЛЮДЕНИЕ</a:t>
                      </a:r>
                      <a:r>
                        <a:rPr lang="ru-RU" sz="3200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 </a:t>
                      </a:r>
                      <a:endParaRPr lang="ru-RU" sz="3200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36000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Учащийся – не пассивный слушатель, а активный наблюдатель, вооруженный конкретным заданием</a:t>
                      </a:r>
                      <a:endParaRPr lang="ru-RU" sz="2800" b="0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R="360000" anchor="ctr"/>
                </a:tc>
                <a:extLst>
                  <a:ext uri="{0D108BD9-81ED-4DB2-BD59-A6C34878D82A}">
                    <a16:rowId xmlns:a16="http://schemas.microsoft.com/office/drawing/2014/main" val="2707287725"/>
                  </a:ext>
                </a:extLst>
              </a:tr>
              <a:tr h="10769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АНАЛИЗ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И ГИПОТЕЗА</a:t>
                      </a:r>
                      <a:r>
                        <a:rPr lang="ru-RU" sz="3200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 </a:t>
                      </a:r>
                      <a:endParaRPr lang="ru-RU" sz="3200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36000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Обсуждение увиденного на месте, в группе Выдвижение первых гипотез</a:t>
                      </a:r>
                      <a:endParaRPr lang="ru-RU" sz="2800" b="0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R="360000" anchor="ctr"/>
                </a:tc>
                <a:extLst>
                  <a:ext uri="{0D108BD9-81ED-4DB2-BD59-A6C34878D82A}">
                    <a16:rowId xmlns:a16="http://schemas.microsoft.com/office/drawing/2014/main" val="1480294179"/>
                  </a:ext>
                </a:extLst>
              </a:tr>
              <a:tr h="1788399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МИКРООТКРЫТИЕ</a:t>
                      </a:r>
                      <a:r>
                        <a:rPr lang="ru-RU" sz="3200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 </a:t>
                      </a:r>
                      <a:endParaRPr lang="ru-RU" sz="3200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360000" anchor="ctr"/>
                </a:tc>
                <a:tc>
                  <a:txBody>
                    <a:bodyPr/>
                    <a:lstStyle/>
                    <a:p>
                      <a:r>
                        <a:rPr lang="ru-RU" sz="2800" b="0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Проведенное наблюдение и анализ – это личное, субъективно значимое для ребенка понимание причинно-следственной связи </a:t>
                      </a:r>
                    </a:p>
                    <a:p>
                      <a:r>
                        <a:rPr lang="ru-RU" sz="2800" b="0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в природе</a:t>
                      </a:r>
                      <a:endParaRPr lang="ru-RU" sz="2800" b="0" dirty="0"/>
                    </a:p>
                  </a:txBody>
                  <a:tcPr marR="360000" anchor="ctr"/>
                </a:tc>
                <a:extLst>
                  <a:ext uri="{0D108BD9-81ED-4DB2-BD59-A6C34878D82A}">
                    <a16:rowId xmlns:a16="http://schemas.microsoft.com/office/drawing/2014/main" val="1276340588"/>
                  </a:ext>
                </a:extLst>
              </a:tr>
            </a:tbl>
          </a:graphicData>
        </a:graphic>
      </p:graphicFrame>
      <p:cxnSp>
        <p:nvCxnSpPr>
          <p:cNvPr id="5" name="Google Shape;56;p13">
            <a:extLst>
              <a:ext uri="{FF2B5EF4-FFF2-40B4-BE49-F238E27FC236}">
                <a16:creationId xmlns:a16="http://schemas.microsoft.com/office/drawing/2014/main" id="{304A5728-4FF5-44BF-B29B-4187E3D67002}"/>
              </a:ext>
            </a:extLst>
          </p:cNvPr>
          <p:cNvCxnSpPr>
            <a:cxnSpLocks/>
          </p:cNvCxnSpPr>
          <p:nvPr/>
        </p:nvCxnSpPr>
        <p:spPr>
          <a:xfrm>
            <a:off x="-11324" y="1127969"/>
            <a:ext cx="12228004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-36004" y="97175"/>
            <a:ext cx="1192864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47675" marR="0" lvl="0" indent="15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Методическое пособие</a:t>
            </a:r>
            <a:r>
              <a:rPr lang="ru-RU" sz="2400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- практико-ориентированный сборник материалов для организации и проведения экологических образовательных путешествий по ООПТ Санкт-Петербурга и Ленинградской области.</a:t>
            </a: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99356" y="1409835"/>
            <a:ext cx="115932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ПОСОБИЕ СОДЕРЖИТ ЧЕТЫРЕ МАРШРУТА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59496" y="5819745"/>
            <a:ext cx="972108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846638" marR="0" lvl="0" indent="-4846638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КАЖДЫЙ РАЗДЕЛ СОДЕРЖИТ:	</a:t>
            </a:r>
            <a:r>
              <a:rPr lang="ru-RU" sz="2800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материалы для педагога</a:t>
            </a:r>
          </a:p>
          <a:p>
            <a:pPr marL="4846638" marR="0" lvl="0" indent="-4846638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	задания для учащихся</a:t>
            </a:r>
          </a:p>
        </p:txBody>
      </p:sp>
      <p:graphicFrame>
        <p:nvGraphicFramePr>
          <p:cNvPr id="6" name="Таблица 2">
            <a:extLst>
              <a:ext uri="{FF2B5EF4-FFF2-40B4-BE49-F238E27FC236}">
                <a16:creationId xmlns:a16="http://schemas.microsoft.com/office/drawing/2014/main" id="{970D6445-489E-4CB8-8B85-CF700EE19F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6211680"/>
              </p:ext>
            </p:extLst>
          </p:nvPr>
        </p:nvGraphicFramePr>
        <p:xfrm>
          <a:off x="0" y="2045384"/>
          <a:ext cx="12192000" cy="3617620"/>
        </p:xfrm>
        <a:graphic>
          <a:graphicData uri="http://schemas.openxmlformats.org/drawingml/2006/table">
            <a:tbl>
              <a:tblPr bandRow="1">
                <a:tableStyleId>{C083E6E3-FA7D-4D7B-A595-EF9225AFEA82}</a:tableStyleId>
              </a:tblPr>
              <a:tblGrid>
                <a:gridCol w="4367808">
                  <a:extLst>
                    <a:ext uri="{9D8B030D-6E8A-4147-A177-3AD203B41FA5}">
                      <a16:colId xmlns:a16="http://schemas.microsoft.com/office/drawing/2014/main" val="2165628304"/>
                    </a:ext>
                  </a:extLst>
                </a:gridCol>
                <a:gridCol w="7824192">
                  <a:extLst>
                    <a:ext uri="{9D8B030D-6E8A-4147-A177-3AD203B41FA5}">
                      <a16:colId xmlns:a16="http://schemas.microsoft.com/office/drawing/2014/main" val="2255505638"/>
                    </a:ext>
                  </a:extLst>
                </a:gridCol>
              </a:tblGrid>
              <a:tr h="904405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Дудергофские высоты</a:t>
                      </a:r>
                    </a:p>
                  </a:txBody>
                  <a:tcPr marL="360000" anchor="ctr"/>
                </a:tc>
                <a:tc>
                  <a:txBody>
                    <a:bodyPr/>
                    <a:lstStyle/>
                    <a:p>
                      <a:pPr marR="0" lvl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tabLst/>
                      </a:pPr>
                      <a:r>
                        <a:rPr lang="ru-RU" sz="2400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Особенности геологии и рельефа как основа биоразнообразия</a:t>
                      </a:r>
                      <a:endParaRPr lang="ru-RU" sz="2400" b="0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R="360000" anchor="ctr"/>
                </a:tc>
                <a:extLst>
                  <a:ext uri="{0D108BD9-81ED-4DB2-BD59-A6C34878D82A}">
                    <a16:rowId xmlns:a16="http://schemas.microsoft.com/office/drawing/2014/main" val="1650958434"/>
                  </a:ext>
                </a:extLst>
              </a:tr>
              <a:tr h="904405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Парк Сергиевка</a:t>
                      </a:r>
                      <a:endParaRPr lang="ru-RU" sz="2800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36000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Влияние и преобразование природного ландшафта творческой деятельностью человека</a:t>
                      </a:r>
                      <a:endParaRPr lang="ru-RU" sz="2400" b="0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R="360000" anchor="ctr"/>
                </a:tc>
                <a:extLst>
                  <a:ext uri="{0D108BD9-81ED-4DB2-BD59-A6C34878D82A}">
                    <a16:rowId xmlns:a16="http://schemas.microsoft.com/office/drawing/2014/main" val="2707287725"/>
                  </a:ext>
                </a:extLst>
              </a:tr>
              <a:tr h="904405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Сестрорецкое болото</a:t>
                      </a:r>
                      <a:endParaRPr lang="ru-RU" sz="2800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36000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Уникальная и уязвимая экосистема, её средообразующие функции</a:t>
                      </a:r>
                      <a:endParaRPr lang="ru-RU" sz="2400" b="0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R="360000" anchor="ctr"/>
                </a:tc>
                <a:extLst>
                  <a:ext uri="{0D108BD9-81ED-4DB2-BD59-A6C34878D82A}">
                    <a16:rowId xmlns:a16="http://schemas.microsoft.com/office/drawing/2014/main" val="1480294179"/>
                  </a:ext>
                </a:extLst>
              </a:tr>
              <a:tr h="904405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Комаровский берег</a:t>
                      </a:r>
                      <a:r>
                        <a:rPr lang="ru-RU" sz="2800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 </a:t>
                      </a:r>
                      <a:endParaRPr lang="ru-RU" sz="2800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360000" anchor="ctr"/>
                </a:tc>
                <a:tc>
                  <a:txBody>
                    <a:bodyPr/>
                    <a:lstStyle/>
                    <a:p>
                      <a:r>
                        <a:rPr lang="ru-RU" sz="2400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Эталонные природные сообщества и динамика природных процессов</a:t>
                      </a:r>
                      <a:endParaRPr lang="ru-RU" sz="2400" b="0" dirty="0"/>
                    </a:p>
                  </a:txBody>
                  <a:tcPr marR="360000" anchor="ctr"/>
                </a:tc>
                <a:extLst>
                  <a:ext uri="{0D108BD9-81ED-4DB2-BD59-A6C34878D82A}">
                    <a16:rowId xmlns:a16="http://schemas.microsoft.com/office/drawing/2014/main" val="1276340588"/>
                  </a:ext>
                </a:extLst>
              </a:tr>
            </a:tbl>
          </a:graphicData>
        </a:graphic>
      </p:graphicFrame>
      <p:cxnSp>
        <p:nvCxnSpPr>
          <p:cNvPr id="11" name="Google Shape;56;p13">
            <a:extLst>
              <a:ext uri="{FF2B5EF4-FFF2-40B4-BE49-F238E27FC236}">
                <a16:creationId xmlns:a16="http://schemas.microsoft.com/office/drawing/2014/main" id="{097672A4-C0B9-4BB0-AC2C-3BFBE980DFCC}"/>
              </a:ext>
            </a:extLst>
          </p:cNvPr>
          <p:cNvCxnSpPr>
            <a:cxnSpLocks/>
          </p:cNvCxnSpPr>
          <p:nvPr/>
        </p:nvCxnSpPr>
        <p:spPr>
          <a:xfrm>
            <a:off x="-11324" y="2060848"/>
            <a:ext cx="12228004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Google Shape;56;p13">
            <a:extLst>
              <a:ext uri="{FF2B5EF4-FFF2-40B4-BE49-F238E27FC236}">
                <a16:creationId xmlns:a16="http://schemas.microsoft.com/office/drawing/2014/main" id="{8005EBDA-D1D5-4D57-9CED-F25B1A714325}"/>
              </a:ext>
            </a:extLst>
          </p:cNvPr>
          <p:cNvCxnSpPr>
            <a:cxnSpLocks/>
          </p:cNvCxnSpPr>
          <p:nvPr/>
        </p:nvCxnSpPr>
        <p:spPr>
          <a:xfrm>
            <a:off x="-24680" y="5661248"/>
            <a:ext cx="12228004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51384" y="188640"/>
            <a:ext cx="1137726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spc="-1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ЗАДАНИЯ ДЛЯ УЧАЩИХСЯ </a:t>
            </a:r>
            <a:r>
              <a:rPr lang="ru-RU" sz="2400" spc="-1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 практикум-дневник исследователя с заданиями, требующими не только воспроизведения, а анализа, сравнения и выводов.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8265" t="19000" r="16531" b="7081"/>
          <a:stretch>
            <a:fillRect/>
          </a:stretch>
        </p:blipFill>
        <p:spPr bwMode="auto">
          <a:xfrm>
            <a:off x="2063552" y="1324744"/>
            <a:ext cx="8652024" cy="551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 l="15430" t="19000" r="15113" b="7921"/>
          <a:stretch>
            <a:fillRect/>
          </a:stretch>
        </p:blipFill>
        <p:spPr bwMode="auto">
          <a:xfrm>
            <a:off x="191344" y="0"/>
            <a:ext cx="116736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1AB61921-F31E-439D-81E6-885B95A807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376" y="317141"/>
            <a:ext cx="115932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ОБРАЗОВАТЕЛЬНЫЕ И ВОСПИТАТЕЛЬНЫЕ РЕЗУЛЬТАТЫ</a:t>
            </a:r>
          </a:p>
        </p:txBody>
      </p:sp>
      <p:graphicFrame>
        <p:nvGraphicFramePr>
          <p:cNvPr id="6" name="Таблица 2">
            <a:extLst>
              <a:ext uri="{FF2B5EF4-FFF2-40B4-BE49-F238E27FC236}">
                <a16:creationId xmlns:a16="http://schemas.microsoft.com/office/drawing/2014/main" id="{F31F504C-928D-4CDB-B116-9F6B20D516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736037"/>
              </p:ext>
            </p:extLst>
          </p:nvPr>
        </p:nvGraphicFramePr>
        <p:xfrm>
          <a:off x="0" y="1454843"/>
          <a:ext cx="12192000" cy="5157645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4608512">
                  <a:extLst>
                    <a:ext uri="{9D8B030D-6E8A-4147-A177-3AD203B41FA5}">
                      <a16:colId xmlns:a16="http://schemas.microsoft.com/office/drawing/2014/main" val="2165628304"/>
                    </a:ext>
                  </a:extLst>
                </a:gridCol>
                <a:gridCol w="7583488">
                  <a:extLst>
                    <a:ext uri="{9D8B030D-6E8A-4147-A177-3AD203B41FA5}">
                      <a16:colId xmlns:a16="http://schemas.microsoft.com/office/drawing/2014/main" val="2255505638"/>
                    </a:ext>
                  </a:extLst>
                </a:gridCol>
              </a:tblGrid>
              <a:tr h="146354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МЕТАПРЕДМЕТНЫЕ</a:t>
                      </a:r>
                      <a:endParaRPr lang="ru-RU" sz="2400" b="1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360000" anchor="ctr"/>
                </a:tc>
                <a:tc>
                  <a:txBody>
                    <a:bodyPr/>
                    <a:lstStyle/>
                    <a:p>
                      <a:pPr marR="0" lvl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tabLst/>
                      </a:pPr>
                      <a:r>
                        <a:rPr lang="ru-RU" sz="2400" b="0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Развитие навыков наблюдения, критического мышления, работы в команде, публичного представления результатов</a:t>
                      </a:r>
                      <a:endParaRPr lang="ru-RU" sz="2400" b="0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R="360000" anchor="ctr"/>
                </a:tc>
                <a:extLst>
                  <a:ext uri="{0D108BD9-81ED-4DB2-BD59-A6C34878D82A}">
                    <a16:rowId xmlns:a16="http://schemas.microsoft.com/office/drawing/2014/main" val="1650958434"/>
                  </a:ext>
                </a:extLst>
              </a:tr>
              <a:tr h="25053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ЛИЧНОСТНЫЕ</a:t>
                      </a:r>
                      <a:r>
                        <a:rPr lang="ru-RU" sz="2400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 </a:t>
                      </a:r>
                      <a:endParaRPr lang="ru-RU" sz="2400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36000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Формирование экологической идентичности ("мой родной край уникален"), ответственности, патриотизма, основанного на глубоком знании педагога, родного края и природы родного края, который впечатляет учеников.</a:t>
                      </a:r>
                    </a:p>
                  </a:txBody>
                  <a:tcPr marR="360000" anchor="ctr"/>
                </a:tc>
                <a:extLst>
                  <a:ext uri="{0D108BD9-81ED-4DB2-BD59-A6C34878D82A}">
                    <a16:rowId xmlns:a16="http://schemas.microsoft.com/office/drawing/2014/main" val="2707287725"/>
                  </a:ext>
                </a:extLst>
              </a:tr>
              <a:tr h="111625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ПРОФ-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ОРИЕНТАЦИОННЫЕ</a:t>
                      </a:r>
                      <a:endParaRPr lang="ru-RU" sz="2400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36000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Погружение в практическую деятельность географа, эколога, биолога, ландшафтного дизайнера. </a:t>
                      </a:r>
                      <a:endParaRPr lang="ru-RU" sz="2400" b="0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R="360000" anchor="ctr"/>
                </a:tc>
                <a:extLst>
                  <a:ext uri="{0D108BD9-81ED-4DB2-BD59-A6C34878D82A}">
                    <a16:rowId xmlns:a16="http://schemas.microsoft.com/office/drawing/2014/main" val="1480294179"/>
                  </a:ext>
                </a:extLst>
              </a:tr>
            </a:tbl>
          </a:graphicData>
        </a:graphic>
      </p:graphicFrame>
      <p:cxnSp>
        <p:nvCxnSpPr>
          <p:cNvPr id="9" name="Google Shape;56;p13">
            <a:extLst>
              <a:ext uri="{FF2B5EF4-FFF2-40B4-BE49-F238E27FC236}">
                <a16:creationId xmlns:a16="http://schemas.microsoft.com/office/drawing/2014/main" id="{45B062ED-CB80-41E1-B8B0-049F53BF5CB9}"/>
              </a:ext>
            </a:extLst>
          </p:cNvPr>
          <p:cNvCxnSpPr>
            <a:cxnSpLocks/>
          </p:cNvCxnSpPr>
          <p:nvPr/>
        </p:nvCxnSpPr>
        <p:spPr>
          <a:xfrm>
            <a:off x="-11324" y="1268760"/>
            <a:ext cx="12228004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-7000" y="188640"/>
            <a:ext cx="1219199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spc="-1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ОБРАЗОВАТЕЛЬНОЕ ПУТЕШЕСТВИЕ </a:t>
            </a: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spc="-1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доступная и эффективная технология, можно адаптировать</a:t>
            </a: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spc="-1" dirty="0">
              <a:solidFill>
                <a:schemeClr val="tx1">
                  <a:lumMod val="75000"/>
                  <a:lumOff val="25000"/>
                </a:schemeClr>
              </a:solidFill>
              <a:ea typeface="Times New Roman"/>
            </a:endParaRPr>
          </a:p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spc="-1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/>
              </a:rPr>
              <a:t>ЛЮБАЯ ТЕРРИТОРИЯ ИНТЕРЕСНА</a:t>
            </a:r>
            <a:endParaRPr lang="ru-RU" sz="2400" spc="-1" dirty="0">
              <a:solidFill>
                <a:schemeClr val="tx1">
                  <a:lumMod val="75000"/>
                  <a:lumOff val="25000"/>
                </a:schemeClr>
              </a:solidFill>
              <a:ea typeface="Times New Roman"/>
            </a:endParaRPr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FA88023C-2A51-4C40-A7C9-C80F119BCE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4312910"/>
              </p:ext>
            </p:extLst>
          </p:nvPr>
        </p:nvGraphicFramePr>
        <p:xfrm>
          <a:off x="5226" y="2204864"/>
          <a:ext cx="12191998" cy="47255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41714">
                  <a:extLst>
                    <a:ext uri="{9D8B030D-6E8A-4147-A177-3AD203B41FA5}">
                      <a16:colId xmlns:a16="http://schemas.microsoft.com/office/drawing/2014/main" val="4058959392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1765496671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632028114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2119408744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1868080070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3515408111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3605965537"/>
                    </a:ext>
                  </a:extLst>
                </a:gridCol>
              </a:tblGrid>
              <a:tr h="4725558">
                <a:tc>
                  <a:txBody>
                    <a:bodyPr/>
                    <a:lstStyle/>
                    <a:p>
                      <a:pPr algn="l"/>
                      <a:r>
                        <a:rPr lang="ru-RU" sz="6600" b="1" cap="none" spc="0" dirty="0">
                          <a:ln w="12700">
                            <a:solidFill>
                              <a:schemeClr val="tx2">
                                <a:lumMod val="75000"/>
                              </a:schemeClr>
                            </a:solidFill>
                            <a:prstDash val="solid"/>
                          </a:ln>
                          <a:solidFill>
                            <a:schemeClr val="bg1"/>
                          </a:solidFill>
                          <a:effectLst>
                            <a:outerShdw dist="38100" dir="2640000" algn="bl" rotWithShape="0">
                              <a:schemeClr val="tx2">
                                <a:lumMod val="75000"/>
                              </a:schemeClr>
                            </a:outerShdw>
                          </a:effectLst>
                        </a:rPr>
                        <a:t>История</a:t>
                      </a:r>
                    </a:p>
                  </a:txBody>
                  <a:tcPr vert="vert270" anchor="ctr">
                    <a:blipFill dpi="0" rotWithShape="1"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600" b="1" cap="none" spc="0" dirty="0">
                          <a:ln w="12700">
                            <a:solidFill>
                              <a:schemeClr val="tx2">
                                <a:lumMod val="75000"/>
                              </a:schemeClr>
                            </a:solidFill>
                            <a:prstDash val="solid"/>
                          </a:ln>
                          <a:solidFill>
                            <a:schemeClr val="bg1"/>
                          </a:solidFill>
                          <a:effectLst>
                            <a:outerShdw dist="38100" dir="2640000" algn="bl" rotWithShape="0">
                              <a:schemeClr val="tx2">
                                <a:lumMod val="75000"/>
                              </a:schemeClr>
                            </a:outerShdw>
                          </a:effectLst>
                        </a:rPr>
                        <a:t>Культура</a:t>
                      </a:r>
                    </a:p>
                  </a:txBody>
                  <a:tcPr vert="vert270" anchor="ctr"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600" b="1" cap="none" spc="0" dirty="0">
                          <a:ln w="12700">
                            <a:solidFill>
                              <a:schemeClr val="tx2">
                                <a:lumMod val="75000"/>
                              </a:schemeClr>
                            </a:solidFill>
                            <a:prstDash val="solid"/>
                          </a:ln>
                          <a:solidFill>
                            <a:schemeClr val="bg1"/>
                          </a:solidFill>
                          <a:effectLst>
                            <a:outerShdw dist="38100" dir="2640000" algn="bl" rotWithShape="0">
                              <a:schemeClr val="tx2">
                                <a:lumMod val="75000"/>
                              </a:schemeClr>
                            </a:outerShdw>
                          </a:effectLst>
                        </a:rPr>
                        <a:t>Геология</a:t>
                      </a:r>
                    </a:p>
                  </a:txBody>
                  <a:tcPr vert="vert270" anchor="ctr">
                    <a:blipFill dpi="0" rotWithShape="1"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600" b="1" cap="none" spc="0" dirty="0">
                          <a:ln w="12700">
                            <a:solidFill>
                              <a:schemeClr val="tx2">
                                <a:lumMod val="75000"/>
                              </a:schemeClr>
                            </a:solidFill>
                            <a:prstDash val="solid"/>
                          </a:ln>
                          <a:solidFill>
                            <a:schemeClr val="bg1"/>
                          </a:solidFill>
                          <a:effectLst>
                            <a:outerShdw dist="38100" dir="2640000" algn="bl" rotWithShape="0">
                              <a:schemeClr val="tx2">
                                <a:lumMod val="75000"/>
                              </a:schemeClr>
                            </a:outerShdw>
                          </a:effectLst>
                        </a:rPr>
                        <a:t>География</a:t>
                      </a:r>
                    </a:p>
                  </a:txBody>
                  <a:tcPr vert="vert270" anchor="ctr">
                    <a:blipFill dpi="0" rotWithShape="1"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600" b="1" cap="none" spc="0" dirty="0">
                          <a:ln w="12700">
                            <a:solidFill>
                              <a:schemeClr val="tx2">
                                <a:lumMod val="75000"/>
                              </a:schemeClr>
                            </a:solidFill>
                            <a:prstDash val="solid"/>
                          </a:ln>
                          <a:solidFill>
                            <a:schemeClr val="bg1"/>
                          </a:solidFill>
                          <a:effectLst>
                            <a:outerShdw dist="38100" dir="2640000" algn="bl" rotWithShape="0">
                              <a:schemeClr val="tx2">
                                <a:lumMod val="75000"/>
                              </a:schemeClr>
                            </a:outerShdw>
                          </a:effectLst>
                        </a:rPr>
                        <a:t>Ботаника</a:t>
                      </a:r>
                    </a:p>
                  </a:txBody>
                  <a:tcPr vert="vert270" anchor="ctr">
                    <a:blipFill dpi="0" rotWithShape="1"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600" b="1" cap="none" spc="0" dirty="0">
                          <a:ln w="12700">
                            <a:solidFill>
                              <a:schemeClr val="tx2">
                                <a:lumMod val="75000"/>
                              </a:schemeClr>
                            </a:solidFill>
                            <a:prstDash val="solid"/>
                          </a:ln>
                          <a:solidFill>
                            <a:schemeClr val="bg1"/>
                          </a:solidFill>
                          <a:effectLst>
                            <a:outerShdw dist="38100" dir="2640000" algn="bl" rotWithShape="0">
                              <a:schemeClr val="tx2">
                                <a:lumMod val="75000"/>
                              </a:schemeClr>
                            </a:outerShdw>
                          </a:effectLst>
                        </a:rPr>
                        <a:t>Зоология</a:t>
                      </a:r>
                    </a:p>
                  </a:txBody>
                  <a:tcPr vert="vert270" anchor="ctr">
                    <a:blipFill dpi="0" rotWithShape="1"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600" b="1" cap="none" spc="0" dirty="0">
                          <a:ln w="12700">
                            <a:solidFill>
                              <a:schemeClr val="tx2">
                                <a:lumMod val="75000"/>
                              </a:schemeClr>
                            </a:solidFill>
                            <a:prstDash val="solid"/>
                          </a:ln>
                          <a:solidFill>
                            <a:schemeClr val="bg1"/>
                          </a:solidFill>
                          <a:effectLst>
                            <a:outerShdw dist="38100" dir="2640000" algn="bl" rotWithShape="0">
                              <a:schemeClr val="tx2">
                                <a:lumMod val="75000"/>
                              </a:schemeClr>
                            </a:outerShdw>
                          </a:effectLst>
                        </a:rPr>
                        <a:t>Экология</a:t>
                      </a:r>
                    </a:p>
                  </a:txBody>
                  <a:tcPr vert="vert270" anchor="ctr">
                    <a:blipFill dpi="0" rotWithShape="1"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138378938"/>
                  </a:ext>
                </a:extLst>
              </a:tr>
            </a:tbl>
          </a:graphicData>
        </a:graphic>
      </p:graphicFrame>
      <p:cxnSp>
        <p:nvCxnSpPr>
          <p:cNvPr id="12" name="Google Shape;56;p13">
            <a:extLst>
              <a:ext uri="{FF2B5EF4-FFF2-40B4-BE49-F238E27FC236}">
                <a16:creationId xmlns:a16="http://schemas.microsoft.com/office/drawing/2014/main" id="{F9D3EDC3-503F-4A51-B0B5-C7431CD1A32D}"/>
              </a:ext>
            </a:extLst>
          </p:cNvPr>
          <p:cNvCxnSpPr>
            <a:cxnSpLocks/>
          </p:cNvCxnSpPr>
          <p:nvPr/>
        </p:nvCxnSpPr>
        <p:spPr>
          <a:xfrm>
            <a:off x="4794840" y="1340768"/>
            <a:ext cx="2602319" cy="0"/>
          </a:xfrm>
          <a:prstGeom prst="straightConnector1">
            <a:avLst/>
          </a:prstGeom>
          <a:noFill/>
          <a:ln w="57150" cap="flat" cmpd="sng">
            <a:solidFill>
              <a:srgbClr val="FFD966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7328" y="270519"/>
            <a:ext cx="121209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Где место для формирования исследовательской деятельности? </a:t>
            </a: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02178E35-7351-497F-89B5-6F2B8A8E96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966914"/>
              </p:ext>
            </p:extLst>
          </p:nvPr>
        </p:nvGraphicFramePr>
        <p:xfrm>
          <a:off x="0" y="1124745"/>
          <a:ext cx="12192000" cy="5733256"/>
        </p:xfrm>
        <a:graphic>
          <a:graphicData uri="http://schemas.openxmlformats.org/drawingml/2006/table">
            <a:tbl>
              <a:tblPr bandRow="1">
                <a:tableStyleId>{C083E6E3-FA7D-4D7B-A595-EF9225AFEA82}</a:tableStyleId>
              </a:tblPr>
              <a:tblGrid>
                <a:gridCol w="3647728">
                  <a:extLst>
                    <a:ext uri="{9D8B030D-6E8A-4147-A177-3AD203B41FA5}">
                      <a16:colId xmlns:a16="http://schemas.microsoft.com/office/drawing/2014/main" val="2165628304"/>
                    </a:ext>
                  </a:extLst>
                </a:gridCol>
                <a:gridCol w="8544272">
                  <a:extLst>
                    <a:ext uri="{9D8B030D-6E8A-4147-A177-3AD203B41FA5}">
                      <a16:colId xmlns:a16="http://schemas.microsoft.com/office/drawing/2014/main" val="2255505638"/>
                    </a:ext>
                  </a:extLst>
                </a:gridCol>
              </a:tblGrid>
              <a:tr h="150388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ВЕЧЕРНИЕ ЗАНЯТИЯ</a:t>
                      </a:r>
                    </a:p>
                  </a:txBody>
                  <a:tcPr marL="360000" anchor="ctr"/>
                </a:tc>
                <a:tc>
                  <a:txBody>
                    <a:bodyPr/>
                    <a:lstStyle/>
                    <a:p>
                      <a:pPr marR="0" lvl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tabLst/>
                      </a:pPr>
                      <a:r>
                        <a:rPr lang="ru-RU" sz="2800" b="0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изучение того края, по которому проходит маршрут</a:t>
                      </a:r>
                      <a:endParaRPr lang="ru-RU" sz="2800" b="0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R="360000" anchor="ctr"/>
                </a:tc>
                <a:extLst>
                  <a:ext uri="{0D108BD9-81ED-4DB2-BD59-A6C34878D82A}">
                    <a16:rowId xmlns:a16="http://schemas.microsoft.com/office/drawing/2014/main" val="1650958434"/>
                  </a:ext>
                </a:extLst>
              </a:tr>
              <a:tr h="1364033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КУРСЫ</a:t>
                      </a:r>
                      <a:endParaRPr lang="ru-RU" sz="3200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36000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методы научных исследований </a:t>
                      </a:r>
                      <a:endParaRPr lang="ru-RU" sz="2800" b="0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R="360000" anchor="ctr"/>
                </a:tc>
                <a:extLst>
                  <a:ext uri="{0D108BD9-81ED-4DB2-BD59-A6C34878D82A}">
                    <a16:rowId xmlns:a16="http://schemas.microsoft.com/office/drawing/2014/main" val="2707287725"/>
                  </a:ext>
                </a:extLst>
              </a:tr>
              <a:tr h="10769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ЭКСПЕДИЦИИ</a:t>
                      </a:r>
                      <a:endParaRPr lang="ru-RU" sz="3200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36000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весенние практики,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маршрутные и стационарные экспедиции</a:t>
                      </a:r>
                      <a:endParaRPr lang="ru-RU" sz="2800" b="0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R="360000" anchor="ctr"/>
                </a:tc>
                <a:extLst>
                  <a:ext uri="{0D108BD9-81ED-4DB2-BD59-A6C34878D82A}">
                    <a16:rowId xmlns:a16="http://schemas.microsoft.com/office/drawing/2014/main" val="1480294179"/>
                  </a:ext>
                </a:extLst>
              </a:tr>
              <a:tr h="1788399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ЗАДАНИЯ</a:t>
                      </a:r>
                      <a:r>
                        <a:rPr lang="ru-RU" sz="3200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 </a:t>
                      </a:r>
                      <a:endParaRPr lang="ru-RU" sz="3200" spc="-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360000" anchor="ctr"/>
                </a:tc>
                <a:tc>
                  <a:txBody>
                    <a:bodyPr/>
                    <a:lstStyle/>
                    <a:p>
                      <a:r>
                        <a:rPr lang="ru-RU" sz="2800" b="0" spc="-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исследования, проводимые во время походов</a:t>
                      </a:r>
                    </a:p>
                  </a:txBody>
                  <a:tcPr marR="360000" anchor="ctr"/>
                </a:tc>
                <a:extLst>
                  <a:ext uri="{0D108BD9-81ED-4DB2-BD59-A6C34878D82A}">
                    <a16:rowId xmlns:a16="http://schemas.microsoft.com/office/drawing/2014/main" val="1276340588"/>
                  </a:ext>
                </a:extLst>
              </a:tr>
            </a:tbl>
          </a:graphicData>
        </a:graphic>
      </p:graphicFrame>
      <p:cxnSp>
        <p:nvCxnSpPr>
          <p:cNvPr id="5" name="Google Shape;56;p13">
            <a:extLst>
              <a:ext uri="{FF2B5EF4-FFF2-40B4-BE49-F238E27FC236}">
                <a16:creationId xmlns:a16="http://schemas.microsoft.com/office/drawing/2014/main" id="{304A5728-4FF5-44BF-B29B-4187E3D67002}"/>
              </a:ext>
            </a:extLst>
          </p:cNvPr>
          <p:cNvCxnSpPr>
            <a:cxnSpLocks/>
          </p:cNvCxnSpPr>
          <p:nvPr/>
        </p:nvCxnSpPr>
        <p:spPr>
          <a:xfrm>
            <a:off x="-11324" y="1127969"/>
            <a:ext cx="12228004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52864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2549</TotalTime>
  <Words>618</Words>
  <Application>Microsoft Office PowerPoint</Application>
  <PresentationFormat>Широкоэкранный</PresentationFormat>
  <Paragraphs>99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Roboto</vt:lpstr>
      <vt:lpstr>Symbol</vt:lpstr>
      <vt:lpstr>Times New Roman</vt:lpstr>
      <vt:lpstr>Wingdings</vt:lpstr>
      <vt:lpstr>XO Oriel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Тищенко Василий</dc:creator>
  <dc:description/>
  <cp:lastModifiedBy>Павел Степнов</cp:lastModifiedBy>
  <cp:revision>263</cp:revision>
  <dcterms:created xsi:type="dcterms:W3CDTF">2024-11-07T16:29:46Z</dcterms:created>
  <dcterms:modified xsi:type="dcterms:W3CDTF">2026-02-09T15:24:37Z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Произвольный</vt:lpwstr>
  </property>
  <property fmtid="{D5CDD505-2E9C-101B-9397-08002B2CF9AE}" pid="3" name="Slides">
    <vt:i4>43</vt:i4>
  </property>
</Properties>
</file>