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8" r:id="rId3"/>
    <p:sldId id="269" r:id="rId4"/>
    <p:sldId id="267" r:id="rId5"/>
    <p:sldId id="270" r:id="rId6"/>
    <p:sldId id="271" r:id="rId7"/>
    <p:sldId id="272" r:id="rId8"/>
    <p:sldId id="258" r:id="rId9"/>
    <p:sldId id="264" r:id="rId10"/>
    <p:sldId id="273" r:id="rId11"/>
    <p:sldId id="26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68FE"/>
    <a:srgbClr val="FE7FAC"/>
    <a:srgbClr val="E6E6E6"/>
    <a:srgbClr val="D82C33"/>
    <a:srgbClr val="D9D0C9"/>
    <a:srgbClr val="D92930"/>
    <a:srgbClr val="F4D18D"/>
    <a:srgbClr val="E58F46"/>
    <a:srgbClr val="7CADB4"/>
    <a:srgbClr val="DD45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-1278" y="-148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3" d="100"/>
          <a:sy n="63" d="100"/>
        </p:scale>
        <p:origin x="2069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A03ECF95-A77E-4571-9FB7-574A82A218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28E5F48-0DD7-41E0-B85B-50930CBAD39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E3AA8-133C-4ADB-8BED-36154E05C7D2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796DC92-4058-4779-95A3-D02D38936C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2FEE15A-43A4-413D-917C-39C1CECBF6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A5BC7-DAC6-4136-84F5-5A7B8E7F22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790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77FF88-4168-4BD1-B1CD-6DCED0A6E2BF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F1E539-A2C0-47BF-860A-972C87629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881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EB3B6D4-8099-4756-8908-5625003757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3650006"/>
            <a:ext cx="6705600" cy="1403129"/>
          </a:xfrm>
        </p:spPr>
        <p:txBody>
          <a:bodyPr anchor="ctr">
            <a:noAutofit/>
          </a:bodyPr>
          <a:lstStyle>
            <a:lvl1pPr algn="ctr">
              <a:defRPr sz="6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40E2CC7-777D-448D-B56E-B8CD1C1869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820" y="5118563"/>
            <a:ext cx="4503420" cy="1677842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3BF387E-AB7B-4B4B-897D-81514C7BA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E0FBE17-044B-4AF6-A289-0A782F3B7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9915E017-FBEA-43E5-BEF2-B852B6A94906}"/>
              </a:ext>
            </a:extLst>
          </p:cNvPr>
          <p:cNvSpPr/>
          <p:nvPr userDrawn="1"/>
        </p:nvSpPr>
        <p:spPr>
          <a:xfrm rot="5400000">
            <a:off x="11135364" y="890195"/>
            <a:ext cx="2482603" cy="36933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lvl="0"/>
            <a:r>
              <a:rPr lang="ru-RU" dirty="0">
                <a:solidFill>
                  <a:srgbClr val="E6E6E6"/>
                </a:solidFill>
              </a:rPr>
              <a:t>presentation-creation.ru</a:t>
            </a:r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="" xmlns:a16="http://schemas.microsoft.com/office/drawing/2014/main" id="{3F59A56F-C8EE-4028-B120-76C4E70D06D4}"/>
              </a:ext>
            </a:extLst>
          </p:cNvPr>
          <p:cNvSpPr>
            <a:spLocks noGrp="1"/>
          </p:cNvSpPr>
          <p:nvPr userDrawn="1"/>
        </p:nvSpPr>
        <p:spPr bwMode="white">
          <a:xfrm>
            <a:off x="8610600" y="7423610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E6E6E6"/>
                </a:solidFill>
              </a:rPr>
              <a:t>presentation-creation.ru</a:t>
            </a:r>
            <a:endParaRPr lang="ru-RU" dirty="0">
              <a:solidFill>
                <a:srgbClr val="E6E6E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44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EF0AC8-9D6A-48CD-9E4D-7A12D1C84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73AF8AA-A3DF-45CE-90B8-A257BB2E7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DF56705-7C94-4DCD-BF06-8BF6906E7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CF7DF18-617E-48F0-9074-B7506BDF8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6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499FCD3-56A4-4284-81DF-E3E50BDCE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6047691-5406-41FC-B8DB-B022027BF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97AEBC5-6561-4B36-B570-38605695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35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0F69B2-4FAE-42A4-BBC5-8BF096DE8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CD1947-0CD2-42BD-BFD1-5C4416618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0CDABD2-BF7A-4C8F-8B16-EA52A5F148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E72B473-E977-441B-A8EB-3301D765A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C7E1CEE-3915-4259-A6A7-D1B01B396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EEB3D31-7ACD-4C98-9D8E-2BDDE7B0A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23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B405F6B-C902-4B3E-9912-C6E442B65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97BC53AF-8425-4939-91AE-F683272D0D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A02FBB3-E12C-46E0-9C0A-AECE9178DA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6AFC505-F1A6-46C8-AAC8-934BC95DC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50E9474-4172-432C-832B-FEC719D77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FF9343C-F37B-47D0-875B-2AF377328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7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1A3A611-4217-496F-A970-40D336B5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BA99D7E-740A-449C-B04F-6390E5DB2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4607AD3-B579-44BB-B354-6F0449D5A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ABF37B6-1BF7-43A4-81B9-1EFFAFF2C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F56BAB7-98C3-43DF-A563-53F5C2CD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77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57C772B-141C-4727-B105-B525D7504E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3AF9FFA-49AD-4472-B85D-6ACC9C4B2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EAE0885-5569-4FF3-8865-96B5AEB0C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421D7BD-2437-400A-B0D7-8AFEDE158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605A581-BC3B-448C-8E3E-BD317415A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40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905" y="0"/>
            <a:ext cx="10268095" cy="1325563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1701739"/>
            <a:ext cx="11490959" cy="43686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59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ADA03451-D82E-402F-B0C6-EA8C27F85A8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58943" y="1855417"/>
            <a:ext cx="7364607" cy="55515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C28C0B96-0B27-4216-BF54-C5C6036ADEF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058942" y="2545504"/>
            <a:ext cx="7364607" cy="5551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333E5847-8DD2-42CA-9DFA-12380571ED3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044153" y="3430692"/>
            <a:ext cx="7364607" cy="55515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="" xmlns:a16="http://schemas.microsoft.com/office/drawing/2014/main" id="{9A7D0945-30C7-4DF9-A559-E9C74AE9058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044152" y="4120779"/>
            <a:ext cx="7364607" cy="5551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="" xmlns:a16="http://schemas.microsoft.com/office/drawing/2014/main" id="{E2887F70-7232-469C-9643-7714F335610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035793" y="4945803"/>
            <a:ext cx="7364607" cy="55515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="" xmlns:a16="http://schemas.microsoft.com/office/drawing/2014/main" id="{B167020A-5321-4F0B-8393-94CB7FDBE6C1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035792" y="5635890"/>
            <a:ext cx="7364607" cy="5551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D04B7F78-573E-4B10-954C-F698F71988B5}"/>
              </a:ext>
            </a:extLst>
          </p:cNvPr>
          <p:cNvSpPr/>
          <p:nvPr userDrawn="1"/>
        </p:nvSpPr>
        <p:spPr>
          <a:xfrm>
            <a:off x="1542905" y="1997108"/>
            <a:ext cx="385652" cy="3856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E9D0EF27-AC70-4DC2-B327-D00E6262E9C0}"/>
              </a:ext>
            </a:extLst>
          </p:cNvPr>
          <p:cNvSpPr/>
          <p:nvPr userDrawn="1"/>
        </p:nvSpPr>
        <p:spPr>
          <a:xfrm>
            <a:off x="1542905" y="3515441"/>
            <a:ext cx="385652" cy="3856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58405718-DFB9-4992-9390-634D62D2E1C2}"/>
              </a:ext>
            </a:extLst>
          </p:cNvPr>
          <p:cNvSpPr/>
          <p:nvPr userDrawn="1"/>
        </p:nvSpPr>
        <p:spPr>
          <a:xfrm>
            <a:off x="1542905" y="5030552"/>
            <a:ext cx="385652" cy="3856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" name="Заголовок 1">
            <a:extLst>
              <a:ext uri="{FF2B5EF4-FFF2-40B4-BE49-F238E27FC236}">
                <a16:creationId xmlns="" xmlns:a16="http://schemas.microsoft.com/office/drawing/2014/main" id="{893D231A-E0B1-4D8A-AF85-E5A2D4727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905" y="0"/>
            <a:ext cx="10268095" cy="1325563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7772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bg>
      <p:bgPr>
        <a:solidFill>
          <a:srgbClr val="ADE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92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049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solidFill>
          <a:srgbClr val="ADE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50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AFC2F1-B382-4B54-9A9F-910235201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08882E1-F531-4863-8725-4DFFB1D93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2542041-3F17-4A54-9CFD-5CC89C888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33D8362-ABA0-448B-9472-8CE304126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412121C-8D9C-473B-9CAA-041E14CE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5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FD5AC9-D947-4E91-8E54-564E619CC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1BC3E08-A33C-41B0-9FF8-A48D661D3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A563770-7BF6-4230-8BC5-AB14818DC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F4B284D-4A4E-43FE-BC90-E29166BB4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1D419C2-0DDE-45ED-A6BB-A7CF0C6F9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F8D6DE2-C0F1-4631-8D1B-61DD10E73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0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A5F1CD0-71F9-4ED3-890F-20F3C6211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DFEAC71-3741-4F27-877E-AC8E2B1CC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20C1B9D-7DA5-4D32-81AA-D58CAF37C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445751E-43C2-4B2E-91C9-868F84D3E4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06CFF53-F322-41AA-9E85-224959B71B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8524C7FE-288B-4A4F-A747-871045CD4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53F8A51-9E24-4CD8-9A95-89D90C669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629EE09-F27C-4D57-8664-E5E7CB804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29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presentation-creation.ru/" TargetMode="Externa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F8E9284-BDA4-45F8-A54F-94F6151A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42D6D37-E80C-4087-8866-D624C739E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2A1800B-2E1A-4303-9892-AB08F80EA6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5BC04A6-2998-40EB-BF13-94B54C7ADB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5CE2691-9DFE-40D1-8BB1-8DFF491DA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7"/>
            <a:extLst>
              <a:ext uri="{FF2B5EF4-FFF2-40B4-BE49-F238E27FC236}">
                <a16:creationId xmlns="" xmlns:a16="http://schemas.microsoft.com/office/drawing/2014/main" id="{1847D26E-390E-4229-B0D7-62066CD41BE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2808" y="-63994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6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2" r:id="rId4"/>
    <p:sldLayoutId id="2147483660" r:id="rId5"/>
    <p:sldLayoutId id="2147483661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nakarte.me/#m=17/59.91870/30.36130&amp;l=O" TargetMode="External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lonassgps.biz/sistemy-monitoringa/glonass-ru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C714C99-7919-492A-902F-F998BFE749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5350" y="647701"/>
            <a:ext cx="9467849" cy="39433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-apple-system"/>
              </a:rPr>
              <a:t>Ориентирование</a:t>
            </a:r>
            <a:br>
              <a:rPr lang="ru-RU" dirty="0" smtClean="0">
                <a:solidFill>
                  <a:srgbClr val="000000"/>
                </a:solidFill>
                <a:latin typeface="-apple-system"/>
              </a:rPr>
            </a:br>
            <a:r>
              <a:rPr lang="ru-RU" dirty="0" smtClean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в походе и спортивное 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дополнение </a:t>
            </a:r>
            <a:br>
              <a:rPr lang="ru-RU" dirty="0" smtClean="0">
                <a:solidFill>
                  <a:srgbClr val="000000"/>
                </a:solidFill>
                <a:latin typeface="-apple-system"/>
              </a:rPr>
            </a:br>
            <a:r>
              <a:rPr lang="ru-RU" dirty="0" smtClean="0">
                <a:solidFill>
                  <a:srgbClr val="000000"/>
                </a:solidFill>
                <a:latin typeface="-apple-system"/>
              </a:rPr>
              <a:t>или </a:t>
            </a:r>
            <a:br>
              <a:rPr lang="ru-RU" dirty="0" smtClean="0">
                <a:solidFill>
                  <a:srgbClr val="000000"/>
                </a:solidFill>
                <a:latin typeface="-apple-system"/>
              </a:rPr>
            </a:br>
            <a:r>
              <a:rPr lang="ru-RU" dirty="0" smtClean="0">
                <a:solidFill>
                  <a:srgbClr val="000000"/>
                </a:solidFill>
                <a:latin typeface="-apple-system"/>
              </a:rPr>
              <a:t>противоречие?</a:t>
            </a:r>
            <a:endParaRPr lang="ru-RU" sz="6600" dirty="0"/>
          </a:p>
        </p:txBody>
      </p:sp>
      <p:sp>
        <p:nvSpPr>
          <p:cNvPr id="4" name="Подзаголовок 3">
            <a:extLst>
              <a:ext uri="{FF2B5EF4-FFF2-40B4-BE49-F238E27FC236}">
                <a16:creationId xmlns="" xmlns:a16="http://schemas.microsoft.com/office/drawing/2014/main" id="{41DC8A68-1505-434E-9916-B810EB439A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Корнев Илья Валентинович,</a:t>
            </a:r>
          </a:p>
          <a:p>
            <a:r>
              <a:rPr lang="ru-RU" dirty="0" smtClean="0"/>
              <a:t>Методист ГБУ ДО ДДЮТ </a:t>
            </a:r>
          </a:p>
          <a:p>
            <a:r>
              <a:rPr lang="ru-RU" dirty="0" smtClean="0"/>
              <a:t>Фрунзенского района СПБ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11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651" y="0"/>
            <a:ext cx="11563350" cy="1325563"/>
          </a:xfrm>
        </p:spPr>
        <p:txBody>
          <a:bodyPr/>
          <a:lstStyle/>
          <a:p>
            <a:r>
              <a:rPr lang="ru-RU" b="1" dirty="0" smtClean="0"/>
              <a:t>Спортивное ориентирование помогает?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66850"/>
            <a:ext cx="12192000" cy="51816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3200" dirty="0" smtClean="0"/>
              <a:t>Ориентировщик двигается по дистанции сам, рассчитывая только на свои силы и знания. Ему некогда заниматься анализом потенциальных опасностей. Задача его – быстро пройти заданную дистанцию. Подготовка сведена к изучению условных знаков, </a:t>
            </a:r>
            <a:r>
              <a:rPr lang="ru-RU" sz="3200" dirty="0" err="1" smtClean="0"/>
              <a:t>скорочтению</a:t>
            </a:r>
            <a:r>
              <a:rPr lang="ru-RU" sz="3200" dirty="0" smtClean="0"/>
              <a:t> карты и тренировке физических нагрузок.  </a:t>
            </a:r>
          </a:p>
          <a:p>
            <a:pPr marL="0" indent="0" algn="just">
              <a:buNone/>
            </a:pPr>
            <a:r>
              <a:rPr lang="ru-RU" sz="3200" dirty="0" smtClean="0"/>
              <a:t>Задача штурмана – всесторонне подготовиться, изучить район, понимать тенденции и возможности запасных (аварийных) вариантов выхода. Ему лично необходимо подготовить материально техническую часть. Конечно, во время движения в походе он применяет навыки ориентирования, но не спортивного, а топографического! После похода он обрисовывает реально пройденный маршрут, «привязывает» места фотосъемки к отчёту.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877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9">
            <a:extLst>
              <a:ext uri="{FF2B5EF4-FFF2-40B4-BE49-F238E27FC236}">
                <a16:creationId xmlns="" xmlns:a16="http://schemas.microsoft.com/office/drawing/2014/main" id="{A87CEA5A-215A-4DBB-B545-F50CF292DAA2}"/>
              </a:ext>
            </a:extLst>
          </p:cNvPr>
          <p:cNvSpPr txBox="1">
            <a:spLocks/>
          </p:cNvSpPr>
          <p:nvPr/>
        </p:nvSpPr>
        <p:spPr>
          <a:xfrm>
            <a:off x="3334872" y="1548148"/>
            <a:ext cx="5522258" cy="1150267"/>
          </a:xfrm>
          <a:prstGeom prst="rect">
            <a:avLst/>
          </a:prstGeom>
          <a:effectLst>
            <a:outerShdw blurRad="50800" dist="38100" dir="5400000" algn="t" rotWithShape="0">
              <a:schemeClr val="accent4">
                <a:lumMod val="50000"/>
                <a:alpha val="40000"/>
              </a:schemeClr>
            </a:outerShdw>
          </a:effec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Благодарю </a:t>
            </a:r>
          </a:p>
          <a:p>
            <a:pPr algn="ctr"/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за </a:t>
            </a:r>
          </a:p>
          <a:p>
            <a:pPr algn="ctr"/>
            <a:r>
              <a:rPr lang="ru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внимание</a:t>
            </a:r>
            <a:endParaRPr lang="ru-RU" sz="7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1AEAEA44-06C2-4A5D-9D9E-C1EF709622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881000" y="4773266"/>
            <a:ext cx="630000" cy="630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E3B9451C-D678-4C99-AD69-CB9D3789CD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81000" y="4773266"/>
            <a:ext cx="630000" cy="630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33809903-FB57-40A7-8177-0AAD0C30CE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681000" y="4773266"/>
            <a:ext cx="630000" cy="630000"/>
          </a:xfrm>
          <a:prstGeom prst="rect">
            <a:avLst/>
          </a:prstGeom>
        </p:spPr>
      </p:pic>
      <p:sp>
        <p:nvSpPr>
          <p:cNvPr id="17" name="Текст 11">
            <a:extLst>
              <a:ext uri="{FF2B5EF4-FFF2-40B4-BE49-F238E27FC236}">
                <a16:creationId xmlns="" xmlns:a16="http://schemas.microsoft.com/office/drawing/2014/main" id="{E4D2C2B0-57A9-45CB-8B9A-3A0D3020847C}"/>
              </a:ext>
            </a:extLst>
          </p:cNvPr>
          <p:cNvSpPr txBox="1">
            <a:spLocks/>
          </p:cNvSpPr>
          <p:nvPr/>
        </p:nvSpPr>
        <p:spPr>
          <a:xfrm>
            <a:off x="2608499" y="2882976"/>
            <a:ext cx="6975002" cy="17057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16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1" y="0"/>
            <a:ext cx="1152525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Туристский поход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01738"/>
            <a:ext cx="12192000" cy="48705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/>
              <a:t>групповое путешествие по заранее определённому маршруту осуществляемое с образовательными, оздоровительными, </a:t>
            </a:r>
            <a:r>
              <a:rPr lang="ru-RU" sz="4000" dirty="0" smtClean="0"/>
              <a:t>исследовательскими, спортивными или </a:t>
            </a:r>
            <a:r>
              <a:rPr lang="ru-RU" sz="4000" dirty="0"/>
              <a:t>иными целями, главными отличительными чертами которого являются (вне зависимости от вида) активный способ передвижения, ограниченные временные </a:t>
            </a:r>
            <a:r>
              <a:rPr lang="ru-RU" sz="4000" dirty="0" smtClean="0"/>
              <a:t>рамки, </a:t>
            </a:r>
            <a:r>
              <a:rPr lang="ru-RU" sz="4000" dirty="0"/>
              <a:t>число и категория трудности </a:t>
            </a:r>
            <a:r>
              <a:rPr lang="ru-RU" sz="4000" dirty="0" smtClean="0"/>
              <a:t>преодолеваемых препятствий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7563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-1790700"/>
            <a:ext cx="12179300" cy="913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451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451" y="0"/>
            <a:ext cx="1125855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Спортивное  ориентирование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5400" dirty="0" smtClean="0"/>
              <a:t>вид </a:t>
            </a:r>
            <a:r>
              <a:rPr lang="ru-RU" sz="5400" dirty="0"/>
              <a:t>спорта в котором участники при помощи спортивной карты и компаса должны пройти неизвестную им дистанцию посещая контрольные пункты, расположенные на </a:t>
            </a:r>
            <a:r>
              <a:rPr lang="ru-RU" sz="5400" dirty="0" smtClean="0"/>
              <a:t>местности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78841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kornev.DDUTlocal\Desktop\Я с картой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-3448050"/>
            <a:ext cx="8629650" cy="1150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13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0"/>
            <a:ext cx="11468100" cy="1325563"/>
          </a:xfrm>
        </p:spPr>
        <p:txBody>
          <a:bodyPr/>
          <a:lstStyle/>
          <a:p>
            <a:r>
              <a:rPr lang="ru-RU" b="1" dirty="0" smtClean="0"/>
              <a:t>Роль ведущего: руководителя или штурмана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90650"/>
            <a:ext cx="12192000" cy="5467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dirty="0"/>
              <a:t>При подготовке к походу штурман </a:t>
            </a:r>
            <a:r>
              <a:rPr lang="ru-RU" sz="4400" b="1" dirty="0" smtClean="0"/>
              <a:t>должен </a:t>
            </a:r>
          </a:p>
          <a:p>
            <a:pPr marL="0" indent="0">
              <a:buNone/>
            </a:pPr>
            <a:r>
              <a:rPr lang="ru-RU" sz="3600" dirty="0" smtClean="0"/>
              <a:t>ознакомиться </a:t>
            </a:r>
            <a:r>
              <a:rPr lang="ru-RU" sz="3600" dirty="0"/>
              <a:t>с </a:t>
            </a:r>
            <a:r>
              <a:rPr lang="ru-RU" sz="3600" dirty="0" smtClean="0"/>
              <a:t>районом похода и маршрутом</a:t>
            </a:r>
          </a:p>
          <a:p>
            <a:pPr marL="0" indent="0">
              <a:buNone/>
            </a:pPr>
            <a:r>
              <a:rPr lang="ru-RU" sz="3600" dirty="0" smtClean="0"/>
              <a:t>подготовить </a:t>
            </a:r>
            <a:r>
              <a:rPr lang="ru-RU" sz="3600" dirty="0"/>
              <a:t>карты, схемы и другие необходимые </a:t>
            </a:r>
            <a:r>
              <a:rPr lang="ru-RU" sz="3600" dirty="0" smtClean="0"/>
              <a:t>материалы</a:t>
            </a:r>
          </a:p>
          <a:p>
            <a:pPr marL="0" indent="0">
              <a:buNone/>
            </a:pPr>
            <a:r>
              <a:rPr lang="ru-RU" sz="3600" dirty="0" smtClean="0"/>
              <a:t>подготовить и протестировать GPS-аппаратуру.</a:t>
            </a:r>
          </a:p>
          <a:p>
            <a:pPr marL="0" indent="0">
              <a:buNone/>
            </a:pPr>
            <a:r>
              <a:rPr lang="ru-RU" sz="3600" dirty="0" smtClean="0"/>
              <a:t>Обычно </a:t>
            </a:r>
            <a:r>
              <a:rPr lang="ru-RU" sz="3600" dirty="0"/>
              <a:t>эти процессы совмещены и дополняют друг </a:t>
            </a:r>
            <a:r>
              <a:rPr lang="ru-RU" sz="3600" dirty="0" smtClean="0"/>
              <a:t>друга.</a:t>
            </a:r>
          </a:p>
          <a:p>
            <a:pPr marL="0" indent="0">
              <a:buNone/>
            </a:pP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Как видим от спортивного ориентирования нет </a:t>
            </a:r>
            <a:r>
              <a:rPr lang="ru-RU" sz="6000" dirty="0" smtClean="0"/>
              <a:t>ничего.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24534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2399" y="0"/>
            <a:ext cx="11963400" cy="1325563"/>
          </a:xfrm>
        </p:spPr>
        <p:txBody>
          <a:bodyPr/>
          <a:lstStyle/>
          <a:p>
            <a:pPr algn="ctr"/>
            <a:r>
              <a:rPr lang="ru-RU" b="1" dirty="0" err="1" smtClean="0"/>
              <a:t>OpenStreetMap</a:t>
            </a:r>
            <a:r>
              <a:rPr lang="ru-RU" b="1" dirty="0" smtClean="0"/>
              <a:t> «</a:t>
            </a:r>
            <a:r>
              <a:rPr lang="ru-RU" b="1" dirty="0"/>
              <a:t>открытая карта улиц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19200"/>
            <a:ext cx="12192000" cy="5638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err="1"/>
              <a:t>Organic</a:t>
            </a:r>
            <a:r>
              <a:rPr lang="ru-RU" sz="3200" dirty="0"/>
              <a:t> </a:t>
            </a:r>
            <a:r>
              <a:rPr lang="ru-RU" sz="3200" dirty="0" err="1"/>
              <a:t>Maps</a:t>
            </a:r>
            <a:r>
              <a:rPr lang="ru-RU" sz="3200" dirty="0"/>
              <a:t> — это бесплатные офлайн-карты с навигацией для </a:t>
            </a:r>
            <a:r>
              <a:rPr lang="ru-RU" sz="3200" dirty="0" err="1"/>
              <a:t>iOS</a:t>
            </a:r>
            <a:r>
              <a:rPr lang="ru-RU" sz="3200" dirty="0"/>
              <a:t> и </a:t>
            </a:r>
            <a:r>
              <a:rPr lang="ru-RU" sz="3200" dirty="0" err="1"/>
              <a:t>Android</a:t>
            </a:r>
            <a:r>
              <a:rPr lang="ru-RU" sz="3200" dirty="0"/>
              <a:t>, созданные для путешественников, туристов, велосипедистов и водителей. </a:t>
            </a:r>
            <a:endParaRPr lang="ru-RU" sz="3200" dirty="0" smtClean="0"/>
          </a:p>
          <a:p>
            <a:pPr marL="0" indent="0" algn="just">
              <a:buNone/>
            </a:pPr>
            <a:r>
              <a:rPr lang="ru-RU" sz="3200" dirty="0" smtClean="0"/>
              <a:t>Без </a:t>
            </a:r>
            <a:r>
              <a:rPr lang="ru-RU" sz="3200" dirty="0"/>
              <a:t>рекламы, без слежки, полностью бесплатно. Разработано с любовью </a:t>
            </a:r>
            <a:r>
              <a:rPr lang="ru-RU" sz="3200" dirty="0" err="1"/>
              <a:t>open-source</a:t>
            </a:r>
            <a:r>
              <a:rPr lang="ru-RU" sz="3200" dirty="0"/>
              <a:t> сообществом и теми же людьми, которые создали приложение </a:t>
            </a:r>
            <a:r>
              <a:rPr lang="ru-RU" sz="3200" dirty="0" err="1"/>
              <a:t>MapsWithMe</a:t>
            </a:r>
            <a:r>
              <a:rPr lang="ru-RU" sz="3200" dirty="0"/>
              <a:t>/</a:t>
            </a:r>
            <a:r>
              <a:rPr lang="ru-RU" sz="3200" dirty="0" err="1"/>
              <a:t>Maps.Me</a:t>
            </a:r>
            <a:r>
              <a:rPr lang="ru-RU" sz="3200" dirty="0"/>
              <a:t>. </a:t>
            </a:r>
            <a:endParaRPr lang="ru-RU" sz="3200" dirty="0" smtClean="0"/>
          </a:p>
          <a:p>
            <a:pPr marL="0" indent="0" algn="just">
              <a:buNone/>
            </a:pPr>
            <a:r>
              <a:rPr lang="ru-RU" sz="3200" dirty="0" smtClean="0"/>
              <a:t>В </a:t>
            </a:r>
            <a:r>
              <a:rPr lang="ru-RU" sz="3200" dirty="0" err="1"/>
              <a:t>OpenStreetMap</a:t>
            </a:r>
            <a:r>
              <a:rPr lang="ru-RU" sz="3200" dirty="0"/>
              <a:t> при создании </a:t>
            </a:r>
            <a:r>
              <a:rPr lang="ru-RU" sz="3200" dirty="0" smtClean="0"/>
              <a:t>карт </a:t>
            </a:r>
            <a:r>
              <a:rPr lang="ru-RU" sz="3200" dirty="0"/>
              <a:t>используется принцип Википедии (каждый зарегистрированный пользователь может вносить </a:t>
            </a:r>
            <a:r>
              <a:rPr lang="ru-RU" sz="3200" dirty="0" smtClean="0"/>
              <a:t>изменения).</a:t>
            </a:r>
            <a:endParaRPr lang="ru-RU" sz="3200" dirty="0"/>
          </a:p>
          <a:p>
            <a:pPr marL="0" indent="0" algn="just">
              <a:buNone/>
            </a:pPr>
            <a:r>
              <a:rPr lang="ru-RU" sz="3200" dirty="0" err="1" smtClean="0"/>
              <a:t>Organic</a:t>
            </a:r>
            <a:r>
              <a:rPr lang="ru-RU" sz="3200" dirty="0" smtClean="0"/>
              <a:t> </a:t>
            </a:r>
            <a:r>
              <a:rPr lang="ru-RU" sz="3200" dirty="0" err="1"/>
              <a:t>Maps</a:t>
            </a:r>
            <a:r>
              <a:rPr lang="ru-RU" sz="3200" dirty="0"/>
              <a:t> поддерживает 100% функций без активного Интернет-подключения. Загрузите нужные карты, выбросьте </a:t>
            </a:r>
            <a:r>
              <a:rPr lang="ru-RU" sz="3200" dirty="0" smtClean="0"/>
              <a:t>SIM-карту и </a:t>
            </a:r>
            <a:r>
              <a:rPr lang="ru-RU" sz="3200" dirty="0"/>
              <a:t>отправляйтесь в недельное путешествие на одном заряде батареи.</a:t>
            </a:r>
          </a:p>
        </p:txBody>
      </p:sp>
    </p:spTree>
    <p:extLst>
      <p:ext uri="{BB962C8B-B14F-4D97-AF65-F5344CB8AC3E}">
        <p14:creationId xmlns:p14="http://schemas.microsoft.com/office/powerpoint/2010/main" val="313057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5313C0-E99C-43E5-B419-927A0C42C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841" y="0"/>
            <a:ext cx="11201160" cy="1325563"/>
          </a:xfrm>
        </p:spPr>
        <p:txBody>
          <a:bodyPr/>
          <a:lstStyle/>
          <a:p>
            <a:r>
              <a:rPr lang="ru-RU" b="1" dirty="0" smtClean="0"/>
              <a:t>Основные картографические приложения</a:t>
            </a:r>
            <a:endParaRPr lang="ru-RU" b="1" dirty="0"/>
          </a:p>
        </p:txBody>
      </p:sp>
      <p:sp>
        <p:nvSpPr>
          <p:cNvPr id="4" name="Объект 5">
            <a:extLst>
              <a:ext uri="{FF2B5EF4-FFF2-40B4-BE49-F238E27FC236}">
                <a16:creationId xmlns="" xmlns:a16="http://schemas.microsoft.com/office/drawing/2014/main" id="{F41565BA-F540-4AFC-986F-248F12BC9080}"/>
              </a:ext>
            </a:extLst>
          </p:cNvPr>
          <p:cNvSpPr txBox="1">
            <a:spLocks/>
          </p:cNvSpPr>
          <p:nvPr/>
        </p:nvSpPr>
        <p:spPr>
          <a:xfrm>
            <a:off x="0" y="1447800"/>
            <a:ext cx="12192000" cy="51625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="" xmlns:a16="http://schemas.microsoft.com/office/drawing/2014/main" id="{BE397B4E-0C97-482B-A395-A09B39AB3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000" y="6590454"/>
            <a:ext cx="7650000" cy="365126"/>
          </a:xfrm>
        </p:spPr>
        <p:txBody>
          <a:bodyPr/>
          <a:lstStyle/>
          <a:p>
            <a:r>
              <a:rPr lang="ru-RU" dirty="0"/>
              <a:t>Шаблоны презентаций с сайта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447800"/>
            <a:ext cx="121920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hlinkClick r:id="rId3"/>
              </a:rPr>
              <a:t>https</a:t>
            </a:r>
            <a:r>
              <a:rPr lang="en-US" sz="4000" dirty="0">
                <a:hlinkClick r:id="rId3"/>
              </a:rPr>
              <a:t>://nakarte.me/#</a:t>
            </a:r>
            <a:r>
              <a:rPr lang="en-US" sz="4000" dirty="0" smtClean="0">
                <a:hlinkClick r:id="rId3"/>
              </a:rPr>
              <a:t>m=17/59.91870/30.36130&amp;l=O</a:t>
            </a:r>
            <a:r>
              <a:rPr lang="ru-RU" sz="4000" dirty="0" smtClean="0"/>
              <a:t> </a:t>
            </a:r>
          </a:p>
          <a:p>
            <a:pPr algn="just"/>
            <a:r>
              <a:rPr lang="ru-RU" sz="2800" dirty="0"/>
              <a:t>карту OSM редактируют обычные </a:t>
            </a:r>
            <a:r>
              <a:rPr lang="ru-RU" sz="2800" dirty="0" smtClean="0"/>
              <a:t>люди, поэтому на </a:t>
            </a:r>
            <a:r>
              <a:rPr lang="ru-RU" sz="2800" dirty="0"/>
              <a:t>картах бывают </a:t>
            </a:r>
            <a:r>
              <a:rPr lang="ru-RU" sz="2800" dirty="0" smtClean="0"/>
              <a:t>ошибки -могут </a:t>
            </a:r>
            <a:r>
              <a:rPr lang="ru-RU" sz="2800" dirty="0"/>
              <a:t>нарисовать тропинку </a:t>
            </a:r>
            <a:r>
              <a:rPr lang="ru-RU" sz="2800" dirty="0" smtClean="0"/>
              <a:t>по </a:t>
            </a:r>
            <a:r>
              <a:rPr lang="ru-RU" sz="2800" dirty="0"/>
              <a:t>лесу, </a:t>
            </a:r>
            <a:r>
              <a:rPr lang="ru-RU" sz="2800" dirty="0" smtClean="0"/>
              <a:t>которая видна только весной. </a:t>
            </a:r>
          </a:p>
          <a:p>
            <a:pPr algn="just"/>
            <a:endParaRPr lang="ru-RU" sz="2800" dirty="0" smtClean="0"/>
          </a:p>
          <a:p>
            <a:pPr algn="just"/>
            <a:r>
              <a:rPr lang="ru-RU" sz="2800" dirty="0" smtClean="0"/>
              <a:t>Яндекс </a:t>
            </a:r>
            <a:r>
              <a:rPr lang="ru-RU" sz="2800" dirty="0"/>
              <a:t>и </a:t>
            </a:r>
            <a:r>
              <a:rPr lang="ru-RU" sz="2800" dirty="0" err="1"/>
              <a:t>Google</a:t>
            </a:r>
            <a:r>
              <a:rPr lang="ru-RU" sz="2800" dirty="0"/>
              <a:t> не заинтересованы картографировать участки, где появляется мало людей; </a:t>
            </a:r>
            <a:r>
              <a:rPr lang="ru-RU" sz="2800" dirty="0" smtClean="0"/>
              <a:t>места</a:t>
            </a:r>
            <a:r>
              <a:rPr lang="ru-RU" sz="2800" dirty="0"/>
              <a:t>, где путешествует много туристов, будут </a:t>
            </a:r>
            <a:r>
              <a:rPr lang="ru-RU" sz="2800" dirty="0" smtClean="0"/>
              <a:t>обрисованы </a:t>
            </a:r>
            <a:r>
              <a:rPr lang="ru-RU" sz="2800" dirty="0"/>
              <a:t>очень подробно, а в диких и </a:t>
            </a:r>
            <a:r>
              <a:rPr lang="ru-RU" sz="2800" dirty="0" smtClean="0"/>
              <a:t>не популярных </a:t>
            </a:r>
            <a:r>
              <a:rPr lang="ru-RU" sz="2800" dirty="0"/>
              <a:t>регионах будут обозначены только объекты, перерисованные со спутниковых снимков. </a:t>
            </a:r>
            <a:r>
              <a:rPr lang="ru-RU" sz="2800" dirty="0" smtClean="0"/>
              <a:t>Также это </a:t>
            </a:r>
            <a:r>
              <a:rPr lang="ru-RU" sz="2800" dirty="0"/>
              <a:t>зависит от того, прошёлся </a:t>
            </a:r>
            <a:r>
              <a:rPr lang="ru-RU" sz="2800" dirty="0" smtClean="0"/>
              <a:t>ли в </a:t>
            </a:r>
            <a:r>
              <a:rPr lang="ru-RU" sz="2800" dirty="0"/>
              <a:t>тех местах любитель редактировать OSM или нет</a:t>
            </a:r>
            <a:r>
              <a:rPr lang="ru-RU" sz="2800" dirty="0" smtClean="0"/>
              <a:t>.</a:t>
            </a:r>
          </a:p>
          <a:p>
            <a:pPr algn="just"/>
            <a:endParaRPr lang="ru-RU" sz="2800" dirty="0"/>
          </a:p>
          <a:p>
            <a:pPr algn="just"/>
            <a:r>
              <a:rPr lang="en-US" sz="4000" dirty="0" smtClean="0">
                <a:hlinkClick r:id="rId4"/>
              </a:rPr>
              <a:t>https</a:t>
            </a:r>
            <a:r>
              <a:rPr lang="en-US" sz="4000" dirty="0">
                <a:hlinkClick r:id="rId4"/>
              </a:rPr>
              <a:t>://glonassgps.biz/sistemy-monitoringa/glonass-rus</a:t>
            </a:r>
            <a:r>
              <a:rPr lang="en-US" sz="4000" dirty="0" smtClean="0">
                <a:hlinkClick r:id="rId4"/>
              </a:rPr>
              <a:t>/</a:t>
            </a:r>
            <a:endParaRPr lang="ru-RU" sz="4000" dirty="0" smtClean="0"/>
          </a:p>
          <a:p>
            <a:pPr algn="just"/>
            <a:endParaRPr lang="en-US" sz="4000" dirty="0"/>
          </a:p>
          <a:p>
            <a:pPr algn="just"/>
            <a:endParaRPr lang="ru-RU" sz="4000" dirty="0" smtClean="0"/>
          </a:p>
        </p:txBody>
      </p:sp>
    </p:spTree>
    <p:extLst>
      <p:ext uri="{BB962C8B-B14F-4D97-AF65-F5344CB8AC3E}">
        <p14:creationId xmlns:p14="http://schemas.microsoft.com/office/powerpoint/2010/main" val="81266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>
            <a:extLst>
              <a:ext uri="{FF2B5EF4-FFF2-40B4-BE49-F238E27FC236}">
                <a16:creationId xmlns="" xmlns:a16="http://schemas.microsoft.com/office/drawing/2014/main" id="{5B9331C3-7712-4142-83EC-649AE9ED4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0"/>
            <a:ext cx="11277600" cy="1325563"/>
          </a:xfrm>
        </p:spPr>
        <p:txBody>
          <a:bodyPr/>
          <a:lstStyle/>
          <a:p>
            <a:r>
              <a:rPr lang="ru-RU" b="1" dirty="0" smtClean="0"/>
              <a:t>Сравнение карт</a:t>
            </a:r>
            <a:endParaRPr lang="ru-RU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168EF3A8-6687-4124-A04A-2525919C4727}"/>
              </a:ext>
            </a:extLst>
          </p:cNvPr>
          <p:cNvSpPr/>
          <p:nvPr/>
        </p:nvSpPr>
        <p:spPr>
          <a:xfrm>
            <a:off x="1754560" y="2201053"/>
            <a:ext cx="2601905" cy="385914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="" xmlns:a16="http://schemas.microsoft.com/office/drawing/2014/main" id="{DF961581-77E2-483C-877A-2E27D65D8FA1}"/>
              </a:ext>
            </a:extLst>
          </p:cNvPr>
          <p:cNvSpPr/>
          <p:nvPr/>
        </p:nvSpPr>
        <p:spPr>
          <a:xfrm>
            <a:off x="2699440" y="1859752"/>
            <a:ext cx="733425" cy="73342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DADF33B-3F56-4CF5-8EFF-11A967BC8B80}"/>
              </a:ext>
            </a:extLst>
          </p:cNvPr>
          <p:cNvSpPr txBox="1"/>
          <p:nvPr/>
        </p:nvSpPr>
        <p:spPr>
          <a:xfrm>
            <a:off x="2708966" y="1897644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F578E784-7E8B-4712-8BBF-FE373F3EBF86}"/>
              </a:ext>
            </a:extLst>
          </p:cNvPr>
          <p:cNvSpPr/>
          <p:nvPr/>
        </p:nvSpPr>
        <p:spPr>
          <a:xfrm>
            <a:off x="4795047" y="2197120"/>
            <a:ext cx="2601905" cy="385914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E650A125-B194-481E-9BAC-BFC3E05F5C2B}"/>
              </a:ext>
            </a:extLst>
          </p:cNvPr>
          <p:cNvSpPr txBox="1">
            <a:spLocks/>
          </p:cNvSpPr>
          <p:nvPr/>
        </p:nvSpPr>
        <p:spPr>
          <a:xfrm>
            <a:off x="4890092" y="2635270"/>
            <a:ext cx="2411816" cy="3188953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Lorem ipsum dolor sit </a:t>
            </a:r>
            <a:r>
              <a:rPr lang="en-US" sz="2400" dirty="0" err="1">
                <a:solidFill>
                  <a:schemeClr val="bg1"/>
                </a:solidFill>
              </a:rPr>
              <a:t>amet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consectetur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adipiscing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elit</a:t>
            </a:r>
            <a:r>
              <a:rPr lang="en-US" sz="2400" dirty="0">
                <a:solidFill>
                  <a:schemeClr val="bg1"/>
                </a:solidFill>
              </a:rPr>
              <a:t>, sed do </a:t>
            </a:r>
            <a:r>
              <a:rPr lang="en-US" sz="2400" dirty="0" err="1">
                <a:solidFill>
                  <a:schemeClr val="bg1"/>
                </a:solidFill>
              </a:rPr>
              <a:t>eiusmod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tempor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incididunt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ut</a:t>
            </a:r>
            <a:r>
              <a:rPr lang="en-US" sz="2400" dirty="0">
                <a:solidFill>
                  <a:schemeClr val="bg1"/>
                </a:solidFill>
              </a:rPr>
              <a:t> labore et dolore magna </a:t>
            </a:r>
            <a:r>
              <a:rPr lang="en-US" sz="2400" dirty="0" err="1">
                <a:solidFill>
                  <a:schemeClr val="bg1"/>
                </a:solidFill>
              </a:rPr>
              <a:t>aliqua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295CA05C-D87E-4F22-B2AD-FD55BBEDED6D}"/>
              </a:ext>
            </a:extLst>
          </p:cNvPr>
          <p:cNvSpPr/>
          <p:nvPr/>
        </p:nvSpPr>
        <p:spPr>
          <a:xfrm>
            <a:off x="5739927" y="1855819"/>
            <a:ext cx="733425" cy="73342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0EAFD84-8FDA-4D19-BDD3-E9AC3CEA0C15}"/>
              </a:ext>
            </a:extLst>
          </p:cNvPr>
          <p:cNvSpPr txBox="1"/>
          <p:nvPr/>
        </p:nvSpPr>
        <p:spPr>
          <a:xfrm>
            <a:off x="5733280" y="1868581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2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F5B303F1-86D4-4BFA-B986-FAA8042C8ADB}"/>
              </a:ext>
            </a:extLst>
          </p:cNvPr>
          <p:cNvSpPr/>
          <p:nvPr/>
        </p:nvSpPr>
        <p:spPr>
          <a:xfrm>
            <a:off x="7833351" y="2197120"/>
            <a:ext cx="2601905" cy="385914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Овал 12">
            <a:extLst>
              <a:ext uri="{FF2B5EF4-FFF2-40B4-BE49-F238E27FC236}">
                <a16:creationId xmlns=""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8778231" y="1855819"/>
            <a:ext cx="733425" cy="73342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8787756" y="1883056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3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4" name="Объект 2">
            <a:extLst>
              <a:ext uri="{FF2B5EF4-FFF2-40B4-BE49-F238E27FC236}">
                <a16:creationId xmlns="" xmlns:a16="http://schemas.microsoft.com/office/drawing/2014/main" id="{A04E8F95-5820-4EE3-B8BC-A0B40E64E817}"/>
              </a:ext>
            </a:extLst>
          </p:cNvPr>
          <p:cNvSpPr txBox="1">
            <a:spLocks/>
          </p:cNvSpPr>
          <p:nvPr/>
        </p:nvSpPr>
        <p:spPr>
          <a:xfrm>
            <a:off x="7985077" y="2635270"/>
            <a:ext cx="2411816" cy="3188953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700" dirty="0">
                <a:solidFill>
                  <a:schemeClr val="bg1"/>
                </a:solidFill>
              </a:rPr>
              <a:t>Lorem ipsum dolor sit </a:t>
            </a:r>
            <a:r>
              <a:rPr lang="en-US" sz="2700" dirty="0" err="1">
                <a:solidFill>
                  <a:schemeClr val="bg1"/>
                </a:solidFill>
              </a:rPr>
              <a:t>amet</a:t>
            </a:r>
            <a:r>
              <a:rPr lang="en-US" sz="2700" dirty="0">
                <a:solidFill>
                  <a:schemeClr val="bg1"/>
                </a:solidFill>
              </a:rPr>
              <a:t>, </a:t>
            </a:r>
            <a:r>
              <a:rPr lang="en-US" sz="2700" dirty="0" err="1">
                <a:solidFill>
                  <a:schemeClr val="bg1"/>
                </a:solidFill>
              </a:rPr>
              <a:t>consectetur</a:t>
            </a:r>
            <a:r>
              <a:rPr lang="en-US" sz="2700" dirty="0">
                <a:solidFill>
                  <a:schemeClr val="bg1"/>
                </a:solidFill>
              </a:rPr>
              <a:t> </a:t>
            </a:r>
            <a:r>
              <a:rPr lang="en-US" sz="2700" dirty="0" err="1">
                <a:solidFill>
                  <a:schemeClr val="bg1"/>
                </a:solidFill>
              </a:rPr>
              <a:t>adipiscing</a:t>
            </a:r>
            <a:r>
              <a:rPr lang="en-US" sz="2700" dirty="0">
                <a:solidFill>
                  <a:schemeClr val="bg1"/>
                </a:solidFill>
              </a:rPr>
              <a:t> </a:t>
            </a:r>
            <a:r>
              <a:rPr lang="en-US" sz="2700" dirty="0" err="1">
                <a:solidFill>
                  <a:schemeClr val="bg1"/>
                </a:solidFill>
              </a:rPr>
              <a:t>elit</a:t>
            </a:r>
            <a:r>
              <a:rPr lang="en-US" sz="2700" dirty="0">
                <a:solidFill>
                  <a:schemeClr val="bg1"/>
                </a:solidFill>
              </a:rPr>
              <a:t>, sed do </a:t>
            </a:r>
            <a:r>
              <a:rPr lang="en-US" sz="2700" dirty="0" err="1">
                <a:solidFill>
                  <a:schemeClr val="bg1"/>
                </a:solidFill>
              </a:rPr>
              <a:t>eiusmod</a:t>
            </a:r>
            <a:r>
              <a:rPr lang="en-US" sz="2700" dirty="0">
                <a:solidFill>
                  <a:schemeClr val="bg1"/>
                </a:solidFill>
              </a:rPr>
              <a:t> </a:t>
            </a:r>
            <a:r>
              <a:rPr lang="en-US" sz="2700" dirty="0" err="1">
                <a:solidFill>
                  <a:schemeClr val="bg1"/>
                </a:solidFill>
              </a:rPr>
              <a:t>tempor</a:t>
            </a:r>
            <a:r>
              <a:rPr lang="en-US" sz="2700" dirty="0">
                <a:solidFill>
                  <a:schemeClr val="bg1"/>
                </a:solidFill>
              </a:rPr>
              <a:t> </a:t>
            </a:r>
            <a:r>
              <a:rPr lang="en-US" sz="2700" dirty="0" err="1">
                <a:solidFill>
                  <a:schemeClr val="bg1"/>
                </a:solidFill>
              </a:rPr>
              <a:t>incididunt</a:t>
            </a:r>
            <a:r>
              <a:rPr lang="en-US" sz="2700" dirty="0">
                <a:solidFill>
                  <a:schemeClr val="bg1"/>
                </a:solidFill>
              </a:rPr>
              <a:t> </a:t>
            </a:r>
            <a:r>
              <a:rPr lang="en-US" sz="2700" dirty="0" err="1">
                <a:solidFill>
                  <a:schemeClr val="bg1"/>
                </a:solidFill>
              </a:rPr>
              <a:t>ut</a:t>
            </a:r>
            <a:r>
              <a:rPr lang="en-US" sz="2700" dirty="0">
                <a:solidFill>
                  <a:schemeClr val="bg1"/>
                </a:solidFill>
              </a:rPr>
              <a:t> labore et dolore magna </a:t>
            </a:r>
            <a:r>
              <a:rPr lang="en-US" sz="2700" dirty="0" err="1">
                <a:solidFill>
                  <a:schemeClr val="bg1"/>
                </a:solidFill>
              </a:rPr>
              <a:t>aliqua</a:t>
            </a:r>
            <a:r>
              <a:rPr lang="en-US" sz="2700" dirty="0">
                <a:solidFill>
                  <a:schemeClr val="bg1"/>
                </a:solidFill>
              </a:rPr>
              <a:t>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Объект 2">
            <a:extLst>
              <a:ext uri="{FF2B5EF4-FFF2-40B4-BE49-F238E27FC236}">
                <a16:creationId xmlns="" xmlns:a16="http://schemas.microsoft.com/office/drawing/2014/main" id="{23073644-3C55-4A09-89F0-17501D49A54E}"/>
              </a:ext>
            </a:extLst>
          </p:cNvPr>
          <p:cNvSpPr txBox="1">
            <a:spLocks/>
          </p:cNvSpPr>
          <p:nvPr/>
        </p:nvSpPr>
        <p:spPr>
          <a:xfrm>
            <a:off x="1869770" y="2648041"/>
            <a:ext cx="2411816" cy="3188953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Lorem ipsum dolor sit </a:t>
            </a:r>
            <a:r>
              <a:rPr lang="en-US" sz="2400" dirty="0" err="1">
                <a:solidFill>
                  <a:schemeClr val="bg1"/>
                </a:solidFill>
              </a:rPr>
              <a:t>amet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consectetur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adipiscing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elit</a:t>
            </a:r>
            <a:r>
              <a:rPr lang="en-US" sz="2400" dirty="0">
                <a:solidFill>
                  <a:schemeClr val="bg1"/>
                </a:solidFill>
              </a:rPr>
              <a:t>, sed do </a:t>
            </a:r>
            <a:r>
              <a:rPr lang="en-US" sz="2400" dirty="0" err="1">
                <a:solidFill>
                  <a:schemeClr val="bg1"/>
                </a:solidFill>
              </a:rPr>
              <a:t>eiusmod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tempor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incididunt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ut</a:t>
            </a:r>
            <a:r>
              <a:rPr lang="en-US" sz="2400" dirty="0">
                <a:solidFill>
                  <a:schemeClr val="bg1"/>
                </a:solidFill>
              </a:rPr>
              <a:t> labore et dolore magna </a:t>
            </a:r>
            <a:r>
              <a:rPr lang="en-US" sz="2400" dirty="0" err="1">
                <a:solidFill>
                  <a:schemeClr val="bg1"/>
                </a:solidFill>
              </a:rPr>
              <a:t>aliqua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17" name="Нижний колонтитул 4">
            <a:extLst>
              <a:ext uri="{FF2B5EF4-FFF2-40B4-BE49-F238E27FC236}">
                <a16:creationId xmlns="" xmlns:a16="http://schemas.microsoft.com/office/drawing/2014/main" id="{D62635B4-5A38-4382-8914-C09472A97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000" y="6590454"/>
            <a:ext cx="7650000" cy="365126"/>
          </a:xfrm>
        </p:spPr>
        <p:txBody>
          <a:bodyPr/>
          <a:lstStyle/>
          <a:p>
            <a:r>
              <a:rPr lang="ru-RU" dirty="0"/>
              <a:t>Шаблоны презентаций с сайта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4301" y="1354778"/>
            <a:ext cx="7079957" cy="5503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705" y="1354778"/>
            <a:ext cx="6886218" cy="5503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370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502</Words>
  <Application>Microsoft Office PowerPoint</Application>
  <PresentationFormat>Произвольный</PresentationFormat>
  <Paragraphs>43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Ориентирование  в походе и спортивное дополнение  или  противоречие?</vt:lpstr>
      <vt:lpstr>Туристский поход</vt:lpstr>
      <vt:lpstr>Презентация PowerPoint</vt:lpstr>
      <vt:lpstr>Спортивное  ориентирование</vt:lpstr>
      <vt:lpstr>Презентация PowerPoint</vt:lpstr>
      <vt:lpstr>Роль ведущего: руководителя или штурмана</vt:lpstr>
      <vt:lpstr>OpenStreetMap «открытая карта улиц»</vt:lpstr>
      <vt:lpstr>Основные картографические приложения</vt:lpstr>
      <vt:lpstr>Сравнение карт</vt:lpstr>
      <vt:lpstr>Спортивное ориентирование помогает?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Отдых с палаткой, шаблон презентации с сайта presentation-creation.ru</dc:title>
  <dc:creator>User Obstinate</dc:creator>
  <cp:lastModifiedBy>Корнев Илья Валентинович</cp:lastModifiedBy>
  <cp:revision>65</cp:revision>
  <dcterms:created xsi:type="dcterms:W3CDTF">2024-11-04T08:17:15Z</dcterms:created>
  <dcterms:modified xsi:type="dcterms:W3CDTF">2026-02-09T09:05:04Z</dcterms:modified>
</cp:coreProperties>
</file>