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8D1A8E-3091-4EEA-A7BD-68E524E3A568}" v="569" dt="2026-02-08T17:24:02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45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4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5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8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3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8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2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8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9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0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5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28E3505-36F5-47A9-A188-7C60ACBB9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картина, рисунок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D6027B0-4DEF-AF0A-5727-144E602DF9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7" r="3070"/>
          <a:stretch>
            <a:fillRect/>
          </a:stretch>
        </p:blipFill>
        <p:spPr>
          <a:xfrm>
            <a:off x="3143213" y="10"/>
            <a:ext cx="4956582" cy="6857990"/>
          </a:xfrm>
          <a:custGeom>
            <a:avLst/>
            <a:gdLst/>
            <a:ahLst/>
            <a:cxnLst/>
            <a:rect l="l" t="t" r="r" b="b"/>
            <a:pathLst>
              <a:path w="4956582" h="6858000">
                <a:moveTo>
                  <a:pt x="0" y="0"/>
                </a:moveTo>
                <a:lnTo>
                  <a:pt x="4161807" y="0"/>
                </a:lnTo>
                <a:lnTo>
                  <a:pt x="4176560" y="27485"/>
                </a:lnTo>
                <a:cubicBezTo>
                  <a:pt x="4666464" y="986552"/>
                  <a:pt x="4956582" y="2177077"/>
                  <a:pt x="4956582" y="3466807"/>
                </a:cubicBezTo>
                <a:cubicBezTo>
                  <a:pt x="4956582" y="4657326"/>
                  <a:pt x="4709381" y="5763316"/>
                  <a:pt x="4286027" y="6680757"/>
                </a:cubicBezTo>
                <a:lnTo>
                  <a:pt x="4199937" y="6858000"/>
                </a:lnTo>
                <a:lnTo>
                  <a:pt x="53039" y="6858000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283B6091-C9A6-4C92-8315-2DE12015E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CC6ACBBE-7216-419A-81B7-BD305A9FE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744" y="1133747"/>
            <a:ext cx="3546493" cy="45538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"</a:t>
            </a:r>
            <a:r>
              <a:rPr lang="en-US" sz="3600" err="1"/>
              <a:t>Болезнь</a:t>
            </a:r>
            <a:r>
              <a:rPr lang="en-US" sz="3600" dirty="0"/>
              <a:t> </a:t>
            </a:r>
            <a:r>
              <a:rPr lang="en-US" sz="3600" err="1"/>
              <a:t>Шляттера</a:t>
            </a:r>
            <a:r>
              <a:rPr lang="en-US" sz="3600" dirty="0"/>
              <a:t>".</a:t>
            </a:r>
            <a:br>
              <a:rPr lang="en-US" sz="3600" dirty="0"/>
            </a:br>
            <a:r>
              <a:rPr lang="en-US" sz="3600" b="0" err="1"/>
              <a:t>Или</a:t>
            </a:r>
            <a:r>
              <a:rPr lang="en-US" sz="3600" b="0" dirty="0"/>
              <a:t> </a:t>
            </a:r>
            <a:r>
              <a:rPr lang="en-US" sz="3600" b="0" err="1"/>
              <a:t>когда</a:t>
            </a:r>
            <a:r>
              <a:rPr lang="en-US" sz="3600" b="0" dirty="0"/>
              <a:t> </a:t>
            </a:r>
            <a:r>
              <a:rPr lang="en-US" sz="3600" b="0" err="1"/>
              <a:t>активный</a:t>
            </a:r>
            <a:r>
              <a:rPr lang="en-US" sz="3600" b="0" dirty="0"/>
              <a:t> и </a:t>
            </a:r>
            <a:r>
              <a:rPr lang="en-US" sz="3600" b="0" err="1"/>
              <a:t>спортивный</a:t>
            </a:r>
            <a:r>
              <a:rPr lang="en-US" sz="3600" b="0" dirty="0"/>
              <a:t> </a:t>
            </a:r>
            <a:r>
              <a:rPr lang="en-US" sz="3600" b="0" err="1"/>
              <a:t>туризм</a:t>
            </a:r>
            <a:r>
              <a:rPr lang="en-US" sz="3600" b="0" dirty="0"/>
              <a:t> </a:t>
            </a:r>
            <a:r>
              <a:rPr lang="en-US" sz="3600" b="0" err="1"/>
              <a:t>на</a:t>
            </a:r>
            <a:r>
              <a:rPr lang="en-US" sz="3600" b="0" dirty="0"/>
              <a:t> </a:t>
            </a:r>
            <a:r>
              <a:rPr lang="en-US" sz="3600" b="0" err="1"/>
              <a:t>паузе</a:t>
            </a:r>
            <a:endParaRPr lang="en-US" sz="360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97476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00752" y="932688"/>
            <a:ext cx="3774397" cy="4992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err="1"/>
              <a:t>Болезнь</a:t>
            </a:r>
            <a:r>
              <a:rPr lang="en-US" sz="2400" dirty="0"/>
              <a:t> </a:t>
            </a:r>
            <a:r>
              <a:rPr lang="en-US" sz="2400" err="1"/>
              <a:t>или</a:t>
            </a:r>
            <a:r>
              <a:rPr lang="en-US" sz="2400" dirty="0"/>
              <a:t> </a:t>
            </a:r>
            <a:r>
              <a:rPr lang="en-US" sz="2400" err="1"/>
              <a:t>функциональное</a:t>
            </a:r>
            <a:r>
              <a:rPr lang="en-US" sz="2400" dirty="0"/>
              <a:t> </a:t>
            </a:r>
            <a:r>
              <a:rPr lang="en-US" sz="2400" err="1"/>
              <a:t>расстройство</a:t>
            </a:r>
            <a:r>
              <a:rPr lang="en-US" sz="2400" dirty="0"/>
              <a:t>?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err="1"/>
              <a:t>Меры</a:t>
            </a:r>
            <a:r>
              <a:rPr lang="en-US" sz="2400" dirty="0"/>
              <a:t> </a:t>
            </a:r>
            <a:r>
              <a:rPr lang="en-US" sz="2400" err="1"/>
              <a:t>профилактики</a:t>
            </a:r>
            <a:endParaRPr lang="en-US" sz="2400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err="1"/>
              <a:t>Вызовы</a:t>
            </a:r>
            <a:r>
              <a:rPr lang="en-US" sz="2400" dirty="0"/>
              <a:t>, в </a:t>
            </a:r>
            <a:r>
              <a:rPr lang="en-US" sz="2400" err="1"/>
              <a:t>том</a:t>
            </a:r>
            <a:r>
              <a:rPr lang="en-US" sz="2400" dirty="0"/>
              <a:t> </a:t>
            </a:r>
            <a:r>
              <a:rPr lang="en-US" sz="2400" err="1"/>
              <a:t>числе</a:t>
            </a:r>
            <a:r>
              <a:rPr lang="en-US" sz="2400" dirty="0"/>
              <a:t> </a:t>
            </a:r>
            <a:r>
              <a:rPr lang="en-US" sz="2400" err="1"/>
              <a:t>педагогические</a:t>
            </a:r>
            <a:endParaRPr lang="en-US" sz="2400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err="1"/>
              <a:t>Что</a:t>
            </a:r>
            <a:r>
              <a:rPr lang="en-US" sz="2400" dirty="0"/>
              <a:t> </a:t>
            </a:r>
            <a:r>
              <a:rPr lang="en-US" sz="2400" err="1"/>
              <a:t>делать</a:t>
            </a:r>
            <a:r>
              <a:rPr lang="en-US" sz="2400" dirty="0"/>
              <a:t>, </a:t>
            </a:r>
            <a:r>
              <a:rPr lang="en-US" sz="2400" err="1"/>
              <a:t>как</a:t>
            </a:r>
            <a:r>
              <a:rPr lang="en-US" sz="2400" dirty="0"/>
              <a:t> </a:t>
            </a:r>
            <a:r>
              <a:rPr lang="en-US" sz="2400" err="1"/>
              <a:t>бороться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B7384-DC80-B2D1-138B-9C31D5286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445889"/>
            <a:ext cx="4485861" cy="1088136"/>
          </a:xfrm>
        </p:spPr>
        <p:txBody>
          <a:bodyPr anchor="b">
            <a:normAutofit/>
          </a:bodyPr>
          <a:lstStyle/>
          <a:p>
            <a:r>
              <a:rPr lang="ru-RU" dirty="0"/>
              <a:t>Симптоматика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4AD65-8A77-8966-A016-607A08A28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1633117"/>
            <a:ext cx="4498848" cy="35844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600" dirty="0">
                <a:ea typeface="+mn-lt"/>
                <a:cs typeface="+mn-lt"/>
              </a:rPr>
              <a:t>Болезнь проявляется постепенно и имеет характерные особенности, которые помогают</a:t>
            </a:r>
            <a:endParaRPr lang="ru-RU" sz="1600"/>
          </a:p>
          <a:p>
            <a:pPr marL="0" indent="0">
              <a:lnSpc>
                <a:spcPct val="100000"/>
              </a:lnSpc>
              <a:buNone/>
            </a:pPr>
            <a:r>
              <a:rPr lang="ru-RU" sz="1600" dirty="0">
                <a:ea typeface="+mn-lt"/>
                <a:cs typeface="+mn-lt"/>
              </a:rPr>
              <a:t>отличить его от других патологий коленного сустава:</a:t>
            </a:r>
            <a:endParaRPr lang="ru-RU" sz="1600"/>
          </a:p>
          <a:p>
            <a:pPr>
              <a:lnSpc>
                <a:spcPct val="100000"/>
              </a:lnSpc>
            </a:pPr>
            <a:r>
              <a:rPr lang="ru-RU" sz="1600" dirty="0">
                <a:ea typeface="+mn-lt"/>
                <a:cs typeface="+mn-lt"/>
              </a:rPr>
              <a:t>Локальная болезненность в области передней поверхности голени, непосредственно под коленной чашечкой.</a:t>
            </a:r>
          </a:p>
          <a:p>
            <a:pPr>
              <a:lnSpc>
                <a:spcPct val="100000"/>
              </a:lnSpc>
            </a:pPr>
            <a:r>
              <a:rPr lang="ru-RU" sz="1600" dirty="0">
                <a:ea typeface="+mn-lt"/>
                <a:cs typeface="+mn-lt"/>
              </a:rPr>
              <a:t>При визуальном осмотре в районе бугристости (апофиза) большеберцовой кости могут быть заметны отек и гиперемия кожных покровов.</a:t>
            </a:r>
          </a:p>
          <a:p>
            <a:pPr>
              <a:lnSpc>
                <a:spcPct val="100000"/>
              </a:lnSpc>
            </a:pPr>
            <a:r>
              <a:rPr lang="ru-RU" sz="1600" dirty="0">
                <a:ea typeface="+mn-lt"/>
                <a:cs typeface="+mn-lt"/>
              </a:rPr>
              <a:t>Появление или усиление боли при разгибании голени против сопротивления, что связано с натяжением собственной связки надколенника.</a:t>
            </a:r>
            <a:endParaRPr lang="ru-RU" sz="1600"/>
          </a:p>
          <a:p>
            <a:pPr>
              <a:lnSpc>
                <a:spcPct val="100000"/>
              </a:lnSpc>
            </a:pPr>
            <a:r>
              <a:rPr lang="ru-RU" sz="1600" dirty="0">
                <a:ea typeface="+mn-lt"/>
                <a:cs typeface="+mn-lt"/>
              </a:rPr>
              <a:t>Болевой синдром нарастает в течение дня, особенно после физических нагрузок. В покое дискомфорт обычно уменьшается, однако полностью не исчезает.</a:t>
            </a:r>
            <a:endParaRPr lang="ru-RU" sz="1600"/>
          </a:p>
          <a:p>
            <a:pPr>
              <a:lnSpc>
                <a:spcPct val="100000"/>
              </a:lnSpc>
            </a:pPr>
            <a:endParaRPr lang="ru-RU" sz="1200"/>
          </a:p>
          <a:p>
            <a:pPr>
              <a:lnSpc>
                <a:spcPct val="100000"/>
              </a:lnSpc>
            </a:pPr>
            <a:endParaRPr lang="ru-RU" sz="1200"/>
          </a:p>
          <a:p>
            <a:pPr>
              <a:lnSpc>
                <a:spcPct val="100000"/>
              </a:lnSpc>
            </a:pPr>
            <a:endParaRPr lang="ru-RU" sz="1200"/>
          </a:p>
          <a:p>
            <a:pPr marL="342900" indent="-342900">
              <a:lnSpc>
                <a:spcPct val="100000"/>
              </a:lnSpc>
            </a:pPr>
            <a:endParaRPr lang="ru-RU" sz="1200"/>
          </a:p>
          <a:p>
            <a:pPr marL="0" indent="0">
              <a:lnSpc>
                <a:spcPct val="100000"/>
              </a:lnSpc>
              <a:buNone/>
            </a:pPr>
            <a:endParaRPr lang="ru-RU" sz="1200"/>
          </a:p>
          <a:p>
            <a:pPr marL="0" indent="0">
              <a:lnSpc>
                <a:spcPct val="100000"/>
              </a:lnSpc>
              <a:buNone/>
            </a:pPr>
            <a:endParaRPr lang="ru-RU" sz="1200"/>
          </a:p>
          <a:p>
            <a:pPr>
              <a:lnSpc>
                <a:spcPct val="100000"/>
              </a:lnSpc>
            </a:pPr>
            <a:endParaRPr lang="ru-RU" sz="1200"/>
          </a:p>
        </p:txBody>
      </p:sp>
      <p:pic>
        <p:nvPicPr>
          <p:cNvPr id="5" name="Рисунок 4" descr="Изображение выглядит как рентгеновская пленка, Медицинская визуализация, рентгенография, радиолог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5F34970-DF51-827F-4608-CEED9A328D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64" r="2" b="2"/>
          <a:stretch>
            <a:fillRect/>
          </a:stretch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37E103AB-130C-8F72-6929-78CAADED12B3}"/>
              </a:ext>
            </a:extLst>
          </p:cNvPr>
          <p:cNvCxnSpPr/>
          <p:nvPr/>
        </p:nvCxnSpPr>
        <p:spPr>
          <a:xfrm flipV="1">
            <a:off x="413760" y="1534248"/>
            <a:ext cx="3661953" cy="7925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46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FA7BE2-8C39-6227-425E-F8EC7FBF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ru-RU" sz="3100">
                <a:ea typeface="+mj-lt"/>
                <a:cs typeface="+mj-lt"/>
              </a:rPr>
              <a:t>Причины и факторы риска болезни Шляттера</a:t>
            </a:r>
            <a:endParaRPr lang="ru-RU" sz="3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AF45F8-C356-A8BC-EBAE-625930674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390963" cy="386864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dirty="0">
                <a:ea typeface="+mn-lt"/>
                <a:cs typeface="+mn-lt"/>
              </a:rPr>
              <a:t>Интенсивные занятия спортом, особенно теми видами деятельности, которые связаны с частыми прыжками, резкими ускорениями и сменой направления движения.</a:t>
            </a: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>
                <a:ea typeface="+mn-lt"/>
                <a:cs typeface="+mn-lt"/>
              </a:rPr>
              <a:t>Быстрый темп роста — костные структуры не успевают адаптироваться к возрастающим нагрузкам;</a:t>
            </a: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>
                <a:ea typeface="+mn-lt"/>
                <a:cs typeface="+mn-lt"/>
              </a:rPr>
              <a:t>Недостаток витаминов и минералов, особенно кальция и витамина D, может усугублять течение заболевания и замедлять процессы восстановления костной ткани.</a:t>
            </a: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>
                <a:ea typeface="+mn-lt"/>
                <a:cs typeface="+mn-lt"/>
              </a:rPr>
              <a:t>Нарушения осанки и неправильная техника выполнения физических упражнений вызывают неравномерное распределение нагрузки на коленный сустав;</a:t>
            </a:r>
            <a:endParaRPr lang="ru-RU" sz="1400" dirty="0"/>
          </a:p>
          <a:p>
            <a:pPr>
              <a:lnSpc>
                <a:spcPct val="100000"/>
              </a:lnSpc>
            </a:pPr>
            <a:endParaRPr lang="ru-RU" sz="1400" dirty="0"/>
          </a:p>
          <a:p>
            <a:pPr>
              <a:lnSpc>
                <a:spcPct val="100000"/>
              </a:lnSpc>
            </a:pPr>
            <a:endParaRPr lang="ru-RU" sz="1300"/>
          </a:p>
          <a:p>
            <a:pPr>
              <a:lnSpc>
                <a:spcPct val="100000"/>
              </a:lnSpc>
            </a:pPr>
            <a:endParaRPr lang="ru-RU" sz="1300"/>
          </a:p>
          <a:p>
            <a:pPr>
              <a:lnSpc>
                <a:spcPct val="100000"/>
              </a:lnSpc>
            </a:pPr>
            <a:endParaRPr lang="ru-RU" sz="1300"/>
          </a:p>
        </p:txBody>
      </p:sp>
      <p:pic>
        <p:nvPicPr>
          <p:cNvPr id="4" name="Рисунок 3" descr="Изображение выглядит как одежда, обувь, сустав, Коне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8D4CF70-6D24-DFA6-CC9F-4FD0963E8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816" y="986164"/>
            <a:ext cx="6440424" cy="483031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D672E87-CCB8-A6A6-6907-277E28D57A1F}"/>
              </a:ext>
            </a:extLst>
          </p:cNvPr>
          <p:cNvSpPr/>
          <p:nvPr/>
        </p:nvSpPr>
        <p:spPr>
          <a:xfrm>
            <a:off x="7682630" y="2901862"/>
            <a:ext cx="1231725" cy="855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E4C6E5A-0E30-A297-0621-DC866AE8BE71}"/>
              </a:ext>
            </a:extLst>
          </p:cNvPr>
          <p:cNvSpPr/>
          <p:nvPr/>
        </p:nvSpPr>
        <p:spPr>
          <a:xfrm>
            <a:off x="7933151" y="3830875"/>
            <a:ext cx="1200410" cy="605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BD76123-C796-2DE8-B583-87C4C6BEB025}"/>
              </a:ext>
            </a:extLst>
          </p:cNvPr>
          <p:cNvSpPr/>
          <p:nvPr/>
        </p:nvSpPr>
        <p:spPr>
          <a:xfrm>
            <a:off x="8110603" y="4133588"/>
            <a:ext cx="1022957" cy="55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52099B-C66A-019D-26DB-29C4E3446E02}"/>
              </a:ext>
            </a:extLst>
          </p:cNvPr>
          <p:cNvSpPr txBox="1"/>
          <p:nvPr/>
        </p:nvSpPr>
        <p:spPr>
          <a:xfrm>
            <a:off x="7578246" y="2974931"/>
            <a:ext cx="144884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 err="1"/>
              <a:t>Пателлярное</a:t>
            </a:r>
          </a:p>
          <a:p>
            <a:r>
              <a:rPr lang="ru-RU" dirty="0"/>
              <a:t> сухожилие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D6A163-4AC6-0C77-C276-6BB8D566CA84}"/>
              </a:ext>
            </a:extLst>
          </p:cNvPr>
          <p:cNvSpPr txBox="1"/>
          <p:nvPr/>
        </p:nvSpPr>
        <p:spPr>
          <a:xfrm>
            <a:off x="7828766" y="3893506"/>
            <a:ext cx="141752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Болезненная</a:t>
            </a:r>
          </a:p>
          <a:p>
            <a:r>
              <a:rPr lang="ru-RU" dirty="0"/>
              <a:t>зона</a:t>
            </a:r>
          </a:p>
        </p:txBody>
      </p:sp>
    </p:spTree>
    <p:extLst>
      <p:ext uri="{BB962C8B-B14F-4D97-AF65-F5344CB8AC3E}">
        <p14:creationId xmlns:p14="http://schemas.microsoft.com/office/powerpoint/2010/main" val="767329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E7581-767B-6725-E567-9AFF38783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4114800" cy="1865376"/>
          </a:xfrm>
        </p:spPr>
        <p:txBody>
          <a:bodyPr anchor="t">
            <a:normAutofit/>
          </a:bodyPr>
          <a:lstStyle/>
          <a:p>
            <a:r>
              <a:rPr lang="ru-RU" sz="3600"/>
              <a:t>Возможные осложнения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D536CB-D65A-8786-6BF3-9E11155EC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0096" y="1078991"/>
            <a:ext cx="6007608" cy="50516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700" dirty="0"/>
              <a:t>Дальнейшая интенсивная физическая активность в острой стадии заболевания может привести к отрыву фрагмента кости в месте прикрепления собственной связки надколенника. Данное осложнение может потребовать хирургического лечения.</a:t>
            </a:r>
            <a:endParaRPr lang="ru-RU"/>
          </a:p>
          <a:p>
            <a:pPr marL="0" indent="0">
              <a:lnSpc>
                <a:spcPct val="100000"/>
              </a:lnSpc>
              <a:buNone/>
            </a:pPr>
            <a:r>
              <a:rPr lang="ru-RU" sz="1700" dirty="0"/>
              <a:t>В редких случаях может развиваться хроническая нестабильность коленного сустава, что существенно ограничивает физическую активность.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700" dirty="0"/>
              <a:t>Другие возможные осложнения:</a:t>
            </a:r>
          </a:p>
          <a:p>
            <a:pPr>
              <a:lnSpc>
                <a:spcPct val="100000"/>
              </a:lnSpc>
            </a:pPr>
            <a:r>
              <a:rPr lang="ru-RU" sz="1700" dirty="0"/>
              <a:t>Возникновение артроза коленного сустава в более зрелом возрасте;</a:t>
            </a:r>
          </a:p>
          <a:p>
            <a:pPr>
              <a:lnSpc>
                <a:spcPct val="100000"/>
              </a:lnSpc>
            </a:pPr>
            <a:r>
              <a:rPr lang="ru-RU" sz="1700" dirty="0"/>
              <a:t>Развитие хронической боли, которая может сохраняться даже после завершения процессов роста.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700"/>
          </a:p>
        </p:txBody>
      </p:sp>
      <p:pic>
        <p:nvPicPr>
          <p:cNvPr id="4" name="Рисунок 3" descr="Изображение выглядит как текст, скеле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B73A49E-2067-F07D-4A9E-BFB6F6D9E6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36" r="4171" b="-1"/>
          <a:stretch>
            <a:fillRect/>
          </a:stretch>
        </p:blipFill>
        <p:spPr>
          <a:xfrm>
            <a:off x="612649" y="3224406"/>
            <a:ext cx="4114800" cy="290622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B3977D-00DD-E3F0-9E7E-2330CBFDF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3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EBD82-E8BE-67C7-17D2-A32E4615A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3600" dirty="0">
                <a:ea typeface="+mj-lt"/>
                <a:cs typeface="+mj-lt"/>
              </a:rPr>
              <a:t>Лечение болезни </a:t>
            </a:r>
            <a:r>
              <a:rPr lang="ru-RU" sz="3600" err="1">
                <a:ea typeface="+mj-lt"/>
                <a:cs typeface="+mj-lt"/>
              </a:rPr>
              <a:t>Осгуда</a:t>
            </a:r>
            <a:r>
              <a:rPr lang="ru-RU" sz="3600" dirty="0">
                <a:ea typeface="+mj-lt"/>
                <a:cs typeface="+mj-lt"/>
              </a:rPr>
              <a:t> — </a:t>
            </a:r>
            <a:r>
              <a:rPr lang="ru-RU" sz="3600" err="1">
                <a:ea typeface="+mj-lt"/>
                <a:cs typeface="+mj-lt"/>
              </a:rPr>
              <a:t>Шляттера</a:t>
            </a:r>
            <a:endParaRPr lang="ru-RU" sz="36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42D7E3-AEA5-012B-CDC2-BF17611FE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423137"/>
            <a:ext cx="4443154" cy="422355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900" dirty="0"/>
              <a:t></a:t>
            </a:r>
          </a:p>
          <a:p>
            <a:pPr marL="342900" indent="-342900">
              <a:lnSpc>
                <a:spcPct val="100000"/>
              </a:lnSpc>
            </a:pPr>
            <a:r>
              <a:rPr lang="ru-RU" sz="1400" dirty="0">
                <a:ea typeface="+mn-lt"/>
                <a:cs typeface="+mn-lt"/>
              </a:rPr>
              <a:t>Прогноз при болезни </a:t>
            </a:r>
            <a:r>
              <a:rPr lang="ru-RU" sz="1400" err="1">
                <a:ea typeface="+mn-lt"/>
                <a:cs typeface="+mn-lt"/>
              </a:rPr>
              <a:t>Шляттера</a:t>
            </a:r>
            <a:r>
              <a:rPr lang="ru-RU" sz="1400" dirty="0">
                <a:ea typeface="+mn-lt"/>
                <a:cs typeface="+mn-lt"/>
              </a:rPr>
              <a:t> в большинстве случаев благоприятный, так как она проходит самостоятельно по завершении периода активного роста, когда происходит окостенение апофиза большеберцовой кости.</a:t>
            </a:r>
            <a:endParaRPr lang="ru-RU" sz="1400" dirty="0"/>
          </a:p>
          <a:p>
            <a:pPr marL="342900" indent="-342900">
              <a:lnSpc>
                <a:spcPct val="100000"/>
              </a:lnSpc>
            </a:pPr>
            <a:r>
              <a:rPr lang="ru-RU" sz="1400" dirty="0"/>
              <a:t>Ограничение физической активности (полный покой требуется только в острой стадии заболевания);</a:t>
            </a:r>
          </a:p>
          <a:p>
            <a:pPr marL="342900" indent="-342900">
              <a:lnSpc>
                <a:spcPct val="100000"/>
              </a:lnSpc>
            </a:pPr>
            <a:r>
              <a:rPr lang="ru-RU" sz="1400" dirty="0"/>
              <a:t>Применение холодных компрессов в дни обострения, что способствует уменьшению воспаления и болевых ощущений;</a:t>
            </a:r>
          </a:p>
          <a:p>
            <a:pPr marL="342900" indent="-342900">
              <a:lnSpc>
                <a:spcPct val="100000"/>
              </a:lnSpc>
            </a:pPr>
            <a:r>
              <a:rPr lang="ru-RU" sz="1400" dirty="0"/>
              <a:t>Прием НПВС для снижения интенсивности воспалительного процесса и уменьшения болевого синдрома;</a:t>
            </a:r>
          </a:p>
          <a:p>
            <a:pPr marL="342900" indent="-342900">
              <a:lnSpc>
                <a:spcPct val="100000"/>
              </a:lnSpc>
            </a:pPr>
            <a:r>
              <a:rPr lang="ru-RU" sz="1400" dirty="0"/>
              <a:t>Применение местных анестетиков или кортикостероидных препаратов (в некоторых случаях);</a:t>
            </a:r>
          </a:p>
          <a:p>
            <a:pPr marL="342900" indent="-342900">
              <a:lnSpc>
                <a:spcPct val="100000"/>
              </a:lnSpc>
            </a:pPr>
            <a:r>
              <a:rPr lang="ru-RU" sz="1400" dirty="0"/>
              <a:t>Потребление витаминно-минеральных комплексов, особенно препаратов кальция и витамина D, которые способствуют восстановлению костной ткани;</a:t>
            </a:r>
          </a:p>
          <a:p>
            <a:pPr marL="0" indent="0">
              <a:lnSpc>
                <a:spcPct val="100000"/>
              </a:lnSpc>
              <a:buNone/>
            </a:pPr>
            <a:endParaRPr lang="ru-RU" sz="900"/>
          </a:p>
        </p:txBody>
      </p:sp>
      <p:pic>
        <p:nvPicPr>
          <p:cNvPr id="5" name="Рисунок 4" descr="Изображение выглядит как текст, снимок экрана, Медицинская визуализация, Медицинская рентгенограф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D997064-5F26-9D2D-6D9E-9CBFC26A8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5" t="16549" r="52283" b="38049"/>
          <a:stretch>
            <a:fillRect/>
          </a:stretch>
        </p:blipFill>
        <p:spPr>
          <a:xfrm>
            <a:off x="5385816" y="999914"/>
            <a:ext cx="6440424" cy="480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43521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AccentBoxVTI</vt:lpstr>
      <vt:lpstr>"Болезнь Шляттера". Или когда активный и спортивный туризм на паузе</vt:lpstr>
      <vt:lpstr>Симптоматика</vt:lpstr>
      <vt:lpstr>Причины и факторы риска болезни Шляттера</vt:lpstr>
      <vt:lpstr>Возможные осложнения</vt:lpstr>
      <vt:lpstr>Лечение болезни Осгуда — Шляттера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181</cp:revision>
  <dcterms:created xsi:type="dcterms:W3CDTF">2026-02-08T16:09:25Z</dcterms:created>
  <dcterms:modified xsi:type="dcterms:W3CDTF">2026-02-08T17:24:11Z</dcterms:modified>
</cp:coreProperties>
</file>